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265" r:id="rId3"/>
    <p:sldId id="266" r:id="rId4"/>
    <p:sldId id="256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73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CC66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7EE5B-D8EA-4E9A-A0E9-709B33D1A028}" type="datetimeFigureOut">
              <a:rPr lang="fr-FR" smtClean="0"/>
              <a:pPr/>
              <a:t>04/12/2020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385B5-759F-4EFE-8DE6-8665DF64AD2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5D1B-10B4-4F66-A6F3-3E07E5C91FB4}" type="datetime1">
              <a:rPr lang="fr-FR" smtClean="0"/>
              <a:pPr/>
              <a:t>04/12/2020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9E23-3D37-48AF-8A7E-8F2C4CC625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AA39-ED8A-47A7-94CB-37583A31AB7C}" type="datetime1">
              <a:rPr lang="fr-FR" smtClean="0"/>
              <a:pPr/>
              <a:t>04/12/2020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9E23-3D37-48AF-8A7E-8F2C4CC625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7A53-3EE7-4D35-AA5C-E6CBE6ACAD41}" type="datetime1">
              <a:rPr lang="fr-FR" smtClean="0"/>
              <a:pPr/>
              <a:t>04/12/2020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9E23-3D37-48AF-8A7E-8F2C4CC625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27EC-DF38-4773-9DFA-6CCA7D738B27}" type="datetime1">
              <a:rPr lang="fr-FR" smtClean="0"/>
              <a:pPr/>
              <a:t>04/12/2020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9E23-3D37-48AF-8A7E-8F2C4CC625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35C7-FD1C-485F-962D-5E0FB192F1AC}" type="datetime1">
              <a:rPr lang="fr-FR" smtClean="0"/>
              <a:pPr/>
              <a:t>04/12/2020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9E23-3D37-48AF-8A7E-8F2C4CC625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5EF9-A8C3-47AD-BA8F-AB65935CF8BF}" type="datetime1">
              <a:rPr lang="fr-FR" smtClean="0"/>
              <a:pPr/>
              <a:t>04/12/2020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9E23-3D37-48AF-8A7E-8F2C4CC625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E53E-DC84-4FEB-ACF7-CBF98E7250F3}" type="datetime1">
              <a:rPr lang="fr-FR" smtClean="0"/>
              <a:pPr/>
              <a:t>04/12/2020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9E23-3D37-48AF-8A7E-8F2C4CC625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9150-2D18-46D8-B7B4-08ED15904468}" type="datetime1">
              <a:rPr lang="fr-FR" smtClean="0"/>
              <a:pPr/>
              <a:t>04/12/2020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9E23-3D37-48AF-8A7E-8F2C4CC625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4A229-DA69-4BF5-995B-B0FAD985AF24}" type="datetime1">
              <a:rPr lang="fr-FR" smtClean="0"/>
              <a:pPr/>
              <a:t>04/12/2020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9E23-3D37-48AF-8A7E-8F2C4CC625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3B8E-1037-4160-9B92-5F5C4EF56234}" type="datetime1">
              <a:rPr lang="fr-FR" smtClean="0"/>
              <a:pPr/>
              <a:t>04/12/2020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9E23-3D37-48AF-8A7E-8F2C4CC625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D770-03E3-49B3-ADAB-54F743F3CA51}" type="datetime1">
              <a:rPr lang="fr-FR" smtClean="0"/>
              <a:pPr/>
              <a:t>04/12/2020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9E23-3D37-48AF-8A7E-8F2C4CC625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E2109-3AE7-4B7C-B76D-F645EE30A4C6}" type="datetime1">
              <a:rPr lang="fr-FR" smtClean="0"/>
              <a:pPr/>
              <a:t>04/12/2020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E9E23-3D37-48AF-8A7E-8F2C4CC625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06Q0oryacg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heobule.org/var/fichiers/pdf/jeu-a3s3s4-jeux-a-imprimer-elie-et-la-brise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obule.org/video/elie-et-la-brise-legere/168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8350" y="1928802"/>
            <a:ext cx="837565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207170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00"/>
          </a:solidFill>
        </p:spPr>
        <p:txBody>
          <a:bodyPr>
            <a:noAutofit/>
            <a:scene3d>
              <a:camera prst="orthographicFront">
                <a:rot lat="300000" lon="1800000" rev="21594000"/>
              </a:camera>
              <a:lightRig rig="threePt" dir="t"/>
            </a:scene3d>
          </a:bodyPr>
          <a:lstStyle/>
          <a:p>
            <a:r>
              <a:rPr lang="fr-FR" sz="28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fr-FR" sz="28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fr-FR" sz="28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fr-FR" sz="28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fr-FR" sz="2800" dirty="0" smtClean="0">
                <a:solidFill>
                  <a:srgbClr val="0000FF"/>
                </a:solidFill>
                <a:latin typeface="Arial Black" pitchFamily="34" charset="0"/>
              </a:rPr>
              <a:t>TEMPS</a:t>
            </a:r>
            <a:r>
              <a:rPr lang="fr-FR" sz="2800" dirty="0" smtClean="0">
                <a:solidFill>
                  <a:schemeClr val="accent1"/>
                </a:solidFill>
                <a:latin typeface="Arial Black" pitchFamily="34" charset="0"/>
              </a:rPr>
              <a:t> </a:t>
            </a:r>
            <a:r>
              <a:rPr lang="fr-FR" sz="2800" dirty="0" smtClean="0">
                <a:solidFill>
                  <a:srgbClr val="0000FF"/>
                </a:solidFill>
                <a:latin typeface="Arial Black" pitchFamily="34" charset="0"/>
              </a:rPr>
              <a:t>D’EQUIPE 3A             </a:t>
            </a:r>
            <a:endParaRPr lang="fr-FR" sz="3200" dirty="0">
              <a:solidFill>
                <a:srgbClr val="0000FF"/>
              </a:solidFill>
              <a:latin typeface="Eras Bold ITC" pitchFamily="34" charset="0"/>
            </a:endParaRP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 rot="705655">
            <a:off x="2194591" y="3844293"/>
            <a:ext cx="6947736" cy="669613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fr-FR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DIE</a:t>
            </a:r>
            <a:r>
              <a:rPr lang="fr-FR" sz="2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U NOUS DONNE CE QUI NOUS AIDE  A VIVRE</a:t>
            </a:r>
            <a:endParaRPr lang="fr-FR" sz="2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 rot="843885">
            <a:off x="4300504" y="6272077"/>
            <a:ext cx="4670054" cy="693404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fr-FR" sz="2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Avoir besoin, avoir envie…</a:t>
            </a:r>
          </a:p>
          <a:p>
            <a:pPr algn="ctr" rtl="0"/>
            <a:r>
              <a:rPr lang="fr-FR" sz="2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</a:t>
            </a:r>
          </a:p>
          <a:p>
            <a:pPr algn="ctr" rtl="0"/>
            <a:r>
              <a:rPr lang="fr-FR" sz="2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Que nous faut-il</a:t>
            </a:r>
          </a:p>
          <a:p>
            <a:pPr algn="ctr" rtl="0"/>
            <a:endParaRPr lang="fr-FR" sz="24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  <a:p>
            <a:pPr algn="ctr" rtl="0"/>
            <a:r>
              <a:rPr lang="fr-FR" sz="2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pour vivre? </a:t>
            </a:r>
            <a:endParaRPr lang="fr-FR" sz="24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7" name="Carré corné 6"/>
          <p:cNvSpPr/>
          <p:nvPr/>
        </p:nvSpPr>
        <p:spPr>
          <a:xfrm>
            <a:off x="7597846" y="-327479"/>
            <a:ext cx="1418358" cy="1131208"/>
          </a:xfrm>
          <a:prstGeom prst="foldedCorner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rgbClr val="FFFF00"/>
              </a:solidFill>
            </a:endParaRPr>
          </a:p>
          <a:p>
            <a:pPr algn="ctr"/>
            <a:r>
              <a:rPr lang="fr-FR" dirty="0" smtClean="0">
                <a:solidFill>
                  <a:srgbClr val="FFFF00"/>
                </a:solidFill>
              </a:rPr>
              <a:t>2020/2021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9" name="Image 8" descr="Les dessins sur la famille - le frère !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85926"/>
            <a:ext cx="2214546" cy="463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9E23-3D37-48AF-8A7E-8F2C4CC6252F}" type="slidenum">
              <a:rPr lang="fr-FR" sz="1600" b="1" smtClean="0">
                <a:solidFill>
                  <a:schemeClr val="bg1"/>
                </a:solidFill>
              </a:rPr>
              <a:pPr/>
              <a:t>1</a:t>
            </a:fld>
            <a:endParaRPr lang="fr-FR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9E23-3D37-48AF-8A7E-8F2C4CC6252F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30722" name="Picture 2" descr="Quelques gestes des fidèles pendant la messe – Schol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8670"/>
            <a:ext cx="1643046" cy="1643047"/>
          </a:xfrm>
          <a:prstGeom prst="ellipse">
            <a:avLst/>
          </a:prstGeom>
          <a:ln w="63500" cap="rnd">
            <a:solidFill>
              <a:srgbClr val="0000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43604" y="0"/>
            <a:ext cx="9387604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57422" y="2500306"/>
            <a:ext cx="3675669" cy="2571768"/>
          </a:xfrm>
          <a:prstGeom prst="rect">
            <a:avLst/>
          </a:prstGeom>
          <a:ln w="28575" cap="sq">
            <a:solidFill>
              <a:srgbClr val="0000F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 rot="20402462">
            <a:off x="154924" y="2967878"/>
            <a:ext cx="2190417" cy="1636623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Seigneur, tu nous aimes, tu sais ce dont chacun a besoin pour vivre, écoute la prière qui vient de mon cœur. 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(petit temps de silence)</a:t>
            </a:r>
            <a:endParaRPr lang="fr-FR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143620"/>
            <a:ext cx="9144000" cy="71438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fr-FR" sz="2400" b="1" dirty="0" smtClean="0">
                <a:solidFill>
                  <a:srgbClr val="FFFF00"/>
                </a:solidFill>
              </a:rPr>
              <a:t>Comme Elie, Seigneur, tu veux que nous vivions.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2400" b="1" dirty="0" smtClean="0">
                <a:solidFill>
                  <a:srgbClr val="FFFF00"/>
                </a:solidFill>
              </a:rPr>
              <a:t> Alors avec confiance,  je dis la prière des enfants de Dieu </a:t>
            </a:r>
            <a:endParaRPr lang="fr-FR" sz="2400" b="1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859877">
            <a:off x="1274988" y="498298"/>
            <a:ext cx="5839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FF00"/>
                </a:solidFill>
              </a:rPr>
              <a:t>Mon petit temps de prière </a:t>
            </a:r>
            <a:endParaRPr lang="fr-FR" sz="3600" b="1" dirty="0">
              <a:solidFill>
                <a:srgbClr val="FFFF00"/>
              </a:solidFill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04070">
            <a:off x="6034480" y="3173913"/>
            <a:ext cx="3249779" cy="2097870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2071670" y="5500702"/>
            <a:ext cx="500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6"/>
              </a:rPr>
              <a:t>https://www.youtube.com/watch?v=N06Q0oryacg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15" name="Image 14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4929198"/>
            <a:ext cx="1071570" cy="112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9E23-3D37-48AF-8A7E-8F2C4CC6252F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133600"/>
            <a:ext cx="2514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642918"/>
            <a:ext cx="4071966" cy="57314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ZoneTexte 4"/>
          <p:cNvSpPr txBox="1"/>
          <p:nvPr/>
        </p:nvSpPr>
        <p:spPr>
          <a:xfrm rot="802591">
            <a:off x="5484992" y="1041058"/>
            <a:ext cx="3071834" cy="2308324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fr-FR" b="1" dirty="0" smtClean="0">
              <a:solidFill>
                <a:schemeClr val="tx2"/>
              </a:solidFill>
            </a:endParaRPr>
          </a:p>
          <a:p>
            <a:r>
              <a:rPr lang="fr-FR" b="1" dirty="0" smtClean="0">
                <a:solidFill>
                  <a:schemeClr val="tx2"/>
                </a:solidFill>
              </a:rPr>
              <a:t>Envie d’une petite activité ? </a:t>
            </a:r>
          </a:p>
          <a:p>
            <a:r>
              <a:rPr lang="fr-FR" b="1" dirty="0" smtClean="0">
                <a:solidFill>
                  <a:schemeClr val="tx2"/>
                </a:solidFill>
              </a:rPr>
              <a:t>Télécharge le document sur le site de </a:t>
            </a:r>
            <a:r>
              <a:rPr lang="fr-FR" b="1" dirty="0" err="1" smtClean="0">
                <a:solidFill>
                  <a:schemeClr val="tx2"/>
                </a:solidFill>
              </a:rPr>
              <a:t>Théobule</a:t>
            </a:r>
            <a:r>
              <a:rPr lang="fr-FR" b="1" dirty="0" smtClean="0">
                <a:solidFill>
                  <a:schemeClr val="tx2"/>
                </a:solidFill>
              </a:rPr>
              <a:t>:</a:t>
            </a:r>
          </a:p>
          <a:p>
            <a:r>
              <a:rPr lang="fr-FR" dirty="0" smtClean="0">
                <a:hlinkClick r:id="rId4"/>
              </a:rPr>
              <a:t>https://www.theobule.org/var/fichiers/pdf/jeu-a3s3s4-jeux-a-imprimer-elie-et-la-brise.pdf</a:t>
            </a:r>
            <a:endParaRPr lang="fr-FR" dirty="0" smtClean="0"/>
          </a:p>
          <a:p>
            <a:endParaRPr lang="fr-F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86776" y="6356350"/>
            <a:ext cx="400024" cy="365125"/>
          </a:xfrm>
          <a:ln>
            <a:solidFill>
              <a:schemeClr val="accent6"/>
            </a:solidFill>
          </a:ln>
        </p:spPr>
        <p:txBody>
          <a:bodyPr/>
          <a:lstStyle/>
          <a:p>
            <a:fld id="{1A4901FD-80D7-43F5-BA82-3A2DB4F05F47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15364" name="Picture 4" descr="Waving Hand Emoji Meaning with Pictures: from A to Z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2143116"/>
            <a:ext cx="3714776" cy="3714777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133600"/>
            <a:ext cx="2514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0" y="-142900"/>
            <a:ext cx="9144000" cy="207170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00"/>
          </a:solidFill>
        </p:spPr>
        <p:txBody>
          <a:bodyPr>
            <a:noAutofit/>
            <a:scene3d>
              <a:camera prst="orthographicFront">
                <a:rot lat="300000" lon="1800000" rev="2159400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515DD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515DD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515DD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515DD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1515DD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rgbClr val="1515DD"/>
                </a:solidFill>
                <a:latin typeface="Arial Black" pitchFamily="34" charset="0"/>
                <a:ea typeface="+mj-ea"/>
                <a:cs typeface="+mj-cs"/>
              </a:rPr>
              <a:t>A bientôt !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515DD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          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1515DD"/>
              </a:solidFill>
              <a:effectLst/>
              <a:uLnTx/>
              <a:uFillTx/>
              <a:latin typeface="Eras Bold ITC" pitchFamily="34" charset="0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 rot="793835">
            <a:off x="7287680" y="4173740"/>
            <a:ext cx="1831577" cy="4286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1515DD"/>
                </a:solidFill>
              </a:rPr>
              <a:t>Au  Temps d’Equipe 3 B...</a:t>
            </a:r>
            <a:endParaRPr lang="fr-FR" sz="1200" dirty="0">
              <a:solidFill>
                <a:srgbClr val="1515D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43604" y="0"/>
            <a:ext cx="9387604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re 3"/>
          <p:cNvSpPr txBox="1">
            <a:spLocks/>
          </p:cNvSpPr>
          <p:nvPr/>
        </p:nvSpPr>
        <p:spPr>
          <a:xfrm rot="742358">
            <a:off x="-324577" y="386767"/>
            <a:ext cx="9011430" cy="6146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Dans ton livre p. 17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Entoure ce dont tu as besoin pour vivre et grandir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285992"/>
            <a:ext cx="7286676" cy="32229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Titre 3"/>
          <p:cNvSpPr txBox="1">
            <a:spLocks/>
          </p:cNvSpPr>
          <p:nvPr/>
        </p:nvSpPr>
        <p:spPr>
          <a:xfrm>
            <a:off x="0" y="6072206"/>
            <a:ext cx="9144000" cy="785794"/>
          </a:xfrm>
          <a:prstGeom prst="foldedCorner">
            <a:avLst>
              <a:gd name="adj" fmla="val 50000"/>
            </a:avLst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Certains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mots n’ont peut-être pas été entourés, lesquels 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Pourquoi ne sont-ils pas entourés ? 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9E23-3D37-48AF-8A7E-8F2C4CC6252F}" type="slidenum">
              <a:rPr lang="fr-FR" sz="1600" b="1" smtClean="0">
                <a:solidFill>
                  <a:schemeClr val="bg1"/>
                </a:solidFill>
              </a:rPr>
              <a:pPr/>
              <a:t>2</a:t>
            </a:fld>
            <a:endParaRPr lang="fr-FR" sz="1600" b="1" dirty="0">
              <a:solidFill>
                <a:schemeClr val="bg1"/>
              </a:solidFill>
            </a:endParaRPr>
          </a:p>
        </p:txBody>
      </p:sp>
      <p:pic>
        <p:nvPicPr>
          <p:cNvPr id="1033" name="Picture 9" descr="Dessin de Crayon II colorie par Membre non inscrit le 10 ..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85720" y="714356"/>
            <a:ext cx="1071570" cy="1125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133600"/>
            <a:ext cx="2514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re 3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foldedCorner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Saurais-tu expliquer la différence entre les mots  «  besoin » et « envie » ? </a:t>
            </a: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3"/>
          <p:cNvSpPr txBox="1">
            <a:spLocks/>
          </p:cNvSpPr>
          <p:nvPr/>
        </p:nvSpPr>
        <p:spPr>
          <a:xfrm>
            <a:off x="0" y="6072206"/>
            <a:ext cx="7286644" cy="785794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En dessous du titre de la page 17 complète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la phrase :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 pour vivre, j’ai besoin de… »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re 3"/>
          <p:cNvSpPr txBox="1">
            <a:spLocks/>
          </p:cNvSpPr>
          <p:nvPr/>
        </p:nvSpPr>
        <p:spPr>
          <a:xfrm rot="724175">
            <a:off x="7112157" y="5588058"/>
            <a:ext cx="2267744" cy="6206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Bulle ronde 9"/>
          <p:cNvSpPr/>
          <p:nvPr/>
        </p:nvSpPr>
        <p:spPr>
          <a:xfrm>
            <a:off x="0" y="785794"/>
            <a:ext cx="2357422" cy="2214578"/>
          </a:xfrm>
          <a:prstGeom prst="wedgeEllipseCallout">
            <a:avLst>
              <a:gd name="adj1" fmla="val 42724"/>
              <a:gd name="adj2" fmla="val 65494"/>
            </a:avLst>
          </a:prstGeom>
          <a:solidFill>
            <a:srgbClr val="CC66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Je sais, Il y a des choses </a:t>
            </a:r>
            <a:r>
              <a:rPr lang="fr-FR" b="1" dirty="0" err="1" smtClean="0">
                <a:solidFill>
                  <a:schemeClr val="bg1"/>
                </a:solidFill>
              </a:rPr>
              <a:t>indiiispensable</a:t>
            </a:r>
            <a:r>
              <a:rPr lang="fr-FR" b="1" dirty="0" smtClean="0">
                <a:solidFill>
                  <a:schemeClr val="bg1"/>
                </a:solidFill>
              </a:rPr>
              <a:t>, à  mon corps et à  mon </a:t>
            </a:r>
          </a:p>
          <a:p>
            <a:pPr algn="ctr"/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9E23-3D37-48AF-8A7E-8F2C4CC6252F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2050" name="Picture 2" descr="Dessin - Enfants assis sur un banc !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FFB"/>
              </a:clrFrom>
              <a:clrTo>
                <a:srgbClr val="F9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643042" y="2857496"/>
            <a:ext cx="4644521" cy="3467112"/>
          </a:xfrm>
          <a:prstGeom prst="rect">
            <a:avLst/>
          </a:prstGeom>
          <a:noFill/>
        </p:spPr>
      </p:pic>
      <p:sp>
        <p:nvSpPr>
          <p:cNvPr id="12" name="Pensées 11"/>
          <p:cNvSpPr/>
          <p:nvPr/>
        </p:nvSpPr>
        <p:spPr>
          <a:xfrm>
            <a:off x="2714612" y="1285860"/>
            <a:ext cx="1428760" cy="1357322"/>
          </a:xfrm>
          <a:prstGeom prst="cloudCallout">
            <a:avLst>
              <a:gd name="adj1" fmla="val 11055"/>
              <a:gd name="adj2" fmla="val 9665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FF"/>
                </a:solidFill>
              </a:rPr>
              <a:t>Et à mon esprit !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13" name="Pensées 12"/>
          <p:cNvSpPr/>
          <p:nvPr/>
        </p:nvSpPr>
        <p:spPr>
          <a:xfrm>
            <a:off x="5929322" y="1857364"/>
            <a:ext cx="2928926" cy="1785950"/>
          </a:xfrm>
          <a:prstGeom prst="cloudCallout">
            <a:avLst>
              <a:gd name="adj1" fmla="val -58732"/>
              <a:gd name="adj2" fmla="val 35380"/>
            </a:avLst>
          </a:prstGeom>
          <a:solidFill>
            <a:srgbClr val="FF006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Ben… une envie c’est ce qui </a:t>
            </a:r>
            <a:r>
              <a:rPr lang="fr-FR" b="1" u="sng" dirty="0" smtClean="0"/>
              <a:t>n’est pas indispensable </a:t>
            </a:r>
            <a:r>
              <a:rPr lang="fr-FR" b="1" dirty="0" smtClean="0"/>
              <a:t>à la vie.  </a:t>
            </a:r>
            <a:endParaRPr lang="fr-FR" b="1" dirty="0"/>
          </a:p>
        </p:txBody>
      </p:sp>
      <p:sp>
        <p:nvSpPr>
          <p:cNvPr id="14" name="Pensées 13"/>
          <p:cNvSpPr/>
          <p:nvPr/>
        </p:nvSpPr>
        <p:spPr>
          <a:xfrm>
            <a:off x="4714876" y="857232"/>
            <a:ext cx="2071702" cy="1000132"/>
          </a:xfrm>
          <a:prstGeom prst="cloudCallout">
            <a:avLst>
              <a:gd name="adj1" fmla="val -59421"/>
              <a:gd name="adj2" fmla="val 195058"/>
            </a:avLst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Ça c’est un besoin !</a:t>
            </a:r>
            <a:endParaRPr lang="fr-FR" b="1" dirty="0"/>
          </a:p>
        </p:txBody>
      </p:sp>
      <p:pic>
        <p:nvPicPr>
          <p:cNvPr id="15" name="Image 14" descr="Coeur St-Valentin - CFI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143116"/>
            <a:ext cx="264583" cy="24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14488"/>
          </a:xfrm>
          <a:prstGeom prst="foldedCorner">
            <a:avLst>
              <a:gd name="adj" fmla="val 50000"/>
            </a:avLst>
          </a:prstGeom>
          <a:solidFill>
            <a:srgbClr val="0000FF"/>
          </a:solidFill>
        </p:spPr>
        <p:txBody>
          <a:bodyPr>
            <a:normAutofit fontScale="90000"/>
          </a:bodyPr>
          <a:lstStyle/>
          <a:p>
            <a:r>
              <a:rPr lang="fr-FR" sz="2000" b="1" dirty="0" smtClean="0">
                <a:solidFill>
                  <a:srgbClr val="FFFF00"/>
                </a:solidFill>
              </a:rPr>
              <a:t/>
            </a:r>
            <a:br>
              <a:rPr lang="fr-FR" sz="2000" b="1" dirty="0" smtClean="0">
                <a:solidFill>
                  <a:srgbClr val="FFFF00"/>
                </a:solidFill>
              </a:rPr>
            </a:br>
            <a:r>
              <a:rPr lang="fr-FR" sz="2000" b="1" dirty="0" smtClean="0">
                <a:solidFill>
                  <a:srgbClr val="FFFF00"/>
                </a:solidFill>
              </a:rPr>
              <a:t/>
            </a:r>
            <a:br>
              <a:rPr lang="fr-FR" sz="2000" b="1" dirty="0" smtClean="0">
                <a:solidFill>
                  <a:srgbClr val="FFFF00"/>
                </a:solidFill>
              </a:rPr>
            </a:br>
            <a:r>
              <a:rPr lang="fr-FR" sz="2700" b="1" dirty="0" smtClean="0">
                <a:solidFill>
                  <a:srgbClr val="FFFF00"/>
                </a:solidFill>
              </a:rPr>
              <a:t>Dans la Bible, le prophète Elie pensait savoir ce dont il avait besoin, découvrons ensemble comment Dieu répond à sa demande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5857892"/>
            <a:ext cx="6929454" cy="1000108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l"/>
            <a:r>
              <a:rPr lang="fr-FR" sz="1800" b="1" dirty="0" smtClean="0">
                <a:solidFill>
                  <a:srgbClr val="0000FF"/>
                </a:solidFill>
              </a:rPr>
              <a:t>Elie n’a pas ménagé sa peine pour faire connaître Dieu. Mais cela n’a pas plu à tout le monde ! Et le reine Jézabel, très mécontente, veut se venger et le faire mourir. </a:t>
            </a:r>
            <a:endParaRPr lang="fr-FR" sz="1800" b="1" dirty="0">
              <a:solidFill>
                <a:srgbClr val="0000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9E23-3D37-48AF-8A7E-8F2C4CC6252F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133600"/>
            <a:ext cx="2514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 descr="https://2.bp.blogspot.com/-NRQvZugd8P0/TweckCdp-5I/AAAAAAAAGJ8/meQoSN-k9aE/s200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45344">
            <a:off x="988087" y="2146913"/>
            <a:ext cx="2438407" cy="3229678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292" name="Picture 4" descr="https://4.bp.blogspot.com/-A4AILhrxRLg/TwebJwrznSI/AAAAAAAAGJg/MW9Xjo9V0eI/s200/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510486">
            <a:off x="3475945" y="2318312"/>
            <a:ext cx="1428750" cy="1905000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071934" y="4357694"/>
            <a:ext cx="2571736" cy="143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Bulle ronde 9"/>
          <p:cNvSpPr/>
          <p:nvPr/>
        </p:nvSpPr>
        <p:spPr>
          <a:xfrm>
            <a:off x="5500694" y="1714488"/>
            <a:ext cx="3143240" cy="1928826"/>
          </a:xfrm>
          <a:prstGeom prst="wedgeEllipseCallout">
            <a:avLst>
              <a:gd name="adj1" fmla="val -36142"/>
              <a:gd name="adj2" fmla="val 81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FFFF00"/>
                </a:solidFill>
              </a:rPr>
              <a:t>Lis le texte </a:t>
            </a:r>
            <a:r>
              <a:rPr lang="fr-FR" sz="1600" b="1" dirty="0" smtClean="0">
                <a:solidFill>
                  <a:srgbClr val="FFFF00"/>
                </a:solidFill>
              </a:rPr>
              <a:t>biblique</a:t>
            </a:r>
          </a:p>
          <a:p>
            <a:pPr algn="ctr"/>
            <a:r>
              <a:rPr lang="fr-FR" sz="1600" b="1" dirty="0" smtClean="0">
                <a:solidFill>
                  <a:srgbClr val="FFFF00"/>
                </a:solidFill>
              </a:rPr>
              <a:t> </a:t>
            </a:r>
            <a:r>
              <a:rPr lang="fr-FR" sz="1600" b="1" dirty="0" smtClean="0">
                <a:solidFill>
                  <a:srgbClr val="FFFF00"/>
                </a:solidFill>
              </a:rPr>
              <a:t>1 Roi 19, 3-5a (page 17) , puis regarde le chemin parcouru par Elie de la Samarie au désert , en passant par </a:t>
            </a:r>
            <a:r>
              <a:rPr lang="fr-FR" sz="1600" b="1" dirty="0" err="1" smtClean="0">
                <a:solidFill>
                  <a:srgbClr val="FFFF00"/>
                </a:solidFill>
              </a:rPr>
              <a:t>Bershéba</a:t>
            </a:r>
            <a:r>
              <a:rPr lang="fr-FR" sz="1600" b="1" dirty="0" smtClean="0">
                <a:solidFill>
                  <a:srgbClr val="FFFF00"/>
                </a:solidFill>
              </a:rPr>
              <a:t>..</a:t>
            </a:r>
            <a:endParaRPr lang="fr-FR" sz="1600" b="1" dirty="0">
              <a:solidFill>
                <a:srgbClr val="FFFF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 rot="733466">
            <a:off x="7434013" y="4759974"/>
            <a:ext cx="194680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b="1" dirty="0" smtClean="0">
              <a:solidFill>
                <a:schemeClr val="bg1"/>
              </a:solidFill>
            </a:endParaRPr>
          </a:p>
          <a:p>
            <a:r>
              <a:rPr lang="fr-FR" sz="1400" b="1" dirty="0" smtClean="0">
                <a:solidFill>
                  <a:schemeClr val="bg1"/>
                </a:solidFill>
              </a:rPr>
              <a:t>    Rappel: </a:t>
            </a:r>
          </a:p>
          <a:p>
            <a:endParaRPr lang="fr-FR" sz="1400" b="1" dirty="0" smtClean="0">
              <a:solidFill>
                <a:schemeClr val="bg1"/>
              </a:solidFill>
            </a:endParaRPr>
          </a:p>
          <a:p>
            <a:r>
              <a:rPr lang="fr-FR" sz="1400" b="1" dirty="0" smtClean="0">
                <a:solidFill>
                  <a:schemeClr val="bg1"/>
                </a:solidFill>
              </a:rPr>
              <a:t>    Le récit d’Elie</a:t>
            </a:r>
          </a:p>
          <a:p>
            <a:endParaRPr lang="fr-FR" sz="1400" b="1" dirty="0" smtClean="0">
              <a:solidFill>
                <a:schemeClr val="bg1"/>
              </a:solidFill>
            </a:endParaRPr>
          </a:p>
          <a:p>
            <a:r>
              <a:rPr lang="fr-FR" sz="1400" b="1" dirty="0" smtClean="0">
                <a:solidFill>
                  <a:schemeClr val="bg1"/>
                </a:solidFill>
              </a:rPr>
              <a:t>p. </a:t>
            </a:r>
            <a:r>
              <a:rPr lang="fr-FR" sz="1400" b="1" dirty="0" smtClean="0">
                <a:solidFill>
                  <a:schemeClr val="bg1"/>
                </a:solidFill>
              </a:rPr>
              <a:t>30-31Théo </a:t>
            </a:r>
            <a:r>
              <a:rPr lang="fr-FR" sz="1400" b="1" dirty="0" smtClean="0">
                <a:solidFill>
                  <a:schemeClr val="bg1"/>
                </a:solidFill>
              </a:rPr>
              <a:t>Benjamin</a:t>
            </a:r>
          </a:p>
          <a:p>
            <a:endParaRPr lang="fr-FR" sz="1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43604" y="0"/>
            <a:ext cx="9387604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628" y="2714620"/>
            <a:ext cx="4143372" cy="3857652"/>
          </a:xfrm>
          <a:prstGeom prst="foldedCorner">
            <a:avLst>
              <a:gd name="adj" fmla="val 19986"/>
            </a:avLst>
          </a:prstGeom>
          <a:solidFill>
            <a:srgbClr val="0000FF"/>
          </a:solidFill>
          <a:ln w="762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FFFF00"/>
                </a:solidFill>
              </a:rPr>
              <a:t/>
            </a:r>
            <a:br>
              <a:rPr lang="fr-FR" sz="2800" b="1" dirty="0" smtClean="0">
                <a:solidFill>
                  <a:srgbClr val="FFFF00"/>
                </a:solidFill>
              </a:rPr>
            </a:br>
            <a:r>
              <a:rPr lang="fr-FR" sz="2800" b="1" dirty="0" smtClean="0">
                <a:solidFill>
                  <a:srgbClr val="FFFF00"/>
                </a:solidFill>
              </a:rPr>
              <a:t/>
            </a:r>
            <a:br>
              <a:rPr lang="fr-FR" sz="2800" b="1" dirty="0" smtClean="0">
                <a:solidFill>
                  <a:srgbClr val="FFFF00"/>
                </a:solidFill>
              </a:rPr>
            </a:br>
            <a:r>
              <a:rPr lang="fr-FR" sz="2800" b="1" dirty="0" smtClean="0">
                <a:solidFill>
                  <a:srgbClr val="FFFF00"/>
                </a:solidFill>
              </a:rPr>
              <a:t/>
            </a:r>
            <a:br>
              <a:rPr lang="fr-FR" sz="2800" b="1" dirty="0" smtClean="0">
                <a:solidFill>
                  <a:srgbClr val="FFFF00"/>
                </a:solidFill>
              </a:rPr>
            </a:b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9E23-3D37-48AF-8A7E-8F2C4CC6252F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3049712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2857496"/>
            <a:ext cx="2223786" cy="34775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214942" y="3071810"/>
            <a:ext cx="3643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ea typeface="+mj-ea"/>
                <a:cs typeface="+mj-cs"/>
              </a:rPr>
              <a:t>Où se trouve Elie ? Que vit Elie pendant ce périple ? </a:t>
            </a:r>
            <a:endParaRPr lang="fr-FR" sz="1400" dirty="0"/>
          </a:p>
        </p:txBody>
      </p:sp>
      <p:sp>
        <p:nvSpPr>
          <p:cNvPr id="8" name="Rectangle 7"/>
          <p:cNvSpPr/>
          <p:nvPr/>
        </p:nvSpPr>
        <p:spPr>
          <a:xfrm>
            <a:off x="5143504" y="3857628"/>
            <a:ext cx="3786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ea typeface="+mj-ea"/>
                <a:cs typeface="+mj-cs"/>
              </a:rPr>
              <a:t>A ton avis, de quoi  Elie aurait-il besoin ?</a:t>
            </a:r>
            <a:endParaRPr lang="fr-FR" sz="2000" dirty="0"/>
          </a:p>
        </p:txBody>
      </p:sp>
      <p:sp>
        <p:nvSpPr>
          <p:cNvPr id="9" name="Rectangle 8"/>
          <p:cNvSpPr/>
          <p:nvPr/>
        </p:nvSpPr>
        <p:spPr>
          <a:xfrm>
            <a:off x="5072066" y="4857760"/>
            <a:ext cx="35384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</a:rPr>
              <a:t>Et finalement, lui, de quoi a-t-il </a:t>
            </a:r>
          </a:p>
          <a:p>
            <a:r>
              <a:rPr lang="fr-FR" sz="2000" b="1" dirty="0" smtClean="0">
                <a:solidFill>
                  <a:srgbClr val="FFFF00"/>
                </a:solidFill>
              </a:rPr>
              <a:t>envie ? </a:t>
            </a:r>
            <a:endParaRPr lang="fr-FR" sz="2000" dirty="0"/>
          </a:p>
        </p:txBody>
      </p:sp>
      <p:sp>
        <p:nvSpPr>
          <p:cNvPr id="10" name="Rectangle 9"/>
          <p:cNvSpPr/>
          <p:nvPr/>
        </p:nvSpPr>
        <p:spPr>
          <a:xfrm>
            <a:off x="5072066" y="5643578"/>
            <a:ext cx="39290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fr-FR" sz="2000" b="1" dirty="0" smtClean="0">
                <a:solidFill>
                  <a:srgbClr val="FFFF00"/>
                </a:solidFill>
                <a:ea typeface="+mj-ea"/>
                <a:cs typeface="+mj-cs"/>
              </a:rPr>
              <a:t>Imagine la réponse de Dieu … </a:t>
            </a:r>
            <a:endParaRPr lang="fr-FR" sz="2000" b="1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 rot="781081">
            <a:off x="260387" y="678413"/>
            <a:ext cx="6482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</a:rPr>
              <a:t>Sur chemin, Elie risque-t-il de rencontrer  d’autres dangers ?</a:t>
            </a:r>
            <a:endParaRPr lang="fr-FR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43604" y="0"/>
            <a:ext cx="9387604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628" y="2786058"/>
            <a:ext cx="4143372" cy="3857652"/>
          </a:xfrm>
          <a:prstGeom prst="foldedCorner">
            <a:avLst>
              <a:gd name="adj" fmla="val 19986"/>
            </a:avLst>
          </a:prstGeom>
          <a:solidFill>
            <a:srgbClr val="0000FF"/>
          </a:solidFill>
          <a:ln w="762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FFFF00"/>
                </a:solidFill>
              </a:rPr>
              <a:t/>
            </a:r>
            <a:br>
              <a:rPr lang="fr-FR" sz="2800" b="1" dirty="0" smtClean="0">
                <a:solidFill>
                  <a:srgbClr val="FFFF00"/>
                </a:solidFill>
              </a:rPr>
            </a:br>
            <a:r>
              <a:rPr lang="fr-FR" sz="2800" b="1" dirty="0" smtClean="0">
                <a:solidFill>
                  <a:srgbClr val="FFFF00"/>
                </a:solidFill>
              </a:rPr>
              <a:t/>
            </a:r>
            <a:br>
              <a:rPr lang="fr-FR" sz="2800" b="1" dirty="0" smtClean="0">
                <a:solidFill>
                  <a:srgbClr val="FFFF00"/>
                </a:solidFill>
              </a:rPr>
            </a:br>
            <a:r>
              <a:rPr lang="fr-FR" sz="2800" b="1" dirty="0" smtClean="0">
                <a:solidFill>
                  <a:srgbClr val="FFFF00"/>
                </a:solidFill>
              </a:rPr>
              <a:t/>
            </a:r>
            <a:br>
              <a:rPr lang="fr-FR" sz="2800" b="1" dirty="0" smtClean="0">
                <a:solidFill>
                  <a:srgbClr val="FFFF00"/>
                </a:solidFill>
              </a:rPr>
            </a:b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9E23-3D37-48AF-8A7E-8F2C4CC6252F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072066" y="3071810"/>
            <a:ext cx="3643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ea typeface="+mj-ea"/>
                <a:cs typeface="+mj-cs"/>
              </a:rPr>
              <a:t>Quelle est la réponse de Dieu ?  </a:t>
            </a:r>
            <a:endParaRPr lang="fr-FR" sz="1400" dirty="0"/>
          </a:p>
        </p:txBody>
      </p:sp>
      <p:sp>
        <p:nvSpPr>
          <p:cNvPr id="8" name="Rectangle 7"/>
          <p:cNvSpPr/>
          <p:nvPr/>
        </p:nvSpPr>
        <p:spPr>
          <a:xfrm>
            <a:off x="5072066" y="3857628"/>
            <a:ext cx="3786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ea typeface="+mj-ea"/>
                <a:cs typeface="+mj-cs"/>
              </a:rPr>
              <a:t>Cette réponse te surprend-elle ? Pourquoi ? </a:t>
            </a:r>
            <a:endParaRPr lang="fr-FR" sz="2000" dirty="0"/>
          </a:p>
        </p:txBody>
      </p:sp>
      <p:sp>
        <p:nvSpPr>
          <p:cNvPr id="9" name="Rectangle 8"/>
          <p:cNvSpPr/>
          <p:nvPr/>
        </p:nvSpPr>
        <p:spPr>
          <a:xfrm>
            <a:off x="5072066" y="4857760"/>
            <a:ext cx="3317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</a:rPr>
              <a:t>Quelle est la réaction d’Elie ? </a:t>
            </a:r>
            <a:endParaRPr lang="fr-FR" sz="2000" dirty="0"/>
          </a:p>
        </p:txBody>
      </p:sp>
      <p:sp>
        <p:nvSpPr>
          <p:cNvPr id="10" name="Rectangle 9"/>
          <p:cNvSpPr/>
          <p:nvPr/>
        </p:nvSpPr>
        <p:spPr>
          <a:xfrm>
            <a:off x="5072066" y="5643578"/>
            <a:ext cx="39290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fr-FR" sz="2000" b="1" dirty="0" smtClean="0">
                <a:solidFill>
                  <a:srgbClr val="FFFF00"/>
                </a:solidFill>
                <a:ea typeface="+mj-ea"/>
                <a:cs typeface="+mj-cs"/>
              </a:rPr>
              <a:t>Qu’en penses-tu ?</a:t>
            </a:r>
            <a:endParaRPr lang="fr-FR" sz="2000" b="1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3795373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Rectangle 11"/>
          <p:cNvSpPr/>
          <p:nvPr/>
        </p:nvSpPr>
        <p:spPr>
          <a:xfrm rot="707301">
            <a:off x="1332813" y="689027"/>
            <a:ext cx="6793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</a:rPr>
              <a:t>Lis la suite du texte biblique 1 Roi 19, 5b-8 (page 18)</a:t>
            </a:r>
            <a:endParaRPr lang="fr-FR" sz="2400" b="1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286124"/>
            <a:ext cx="2786082" cy="3061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foldedCorner">
            <a:avLst>
              <a:gd name="adj" fmla="val 38267"/>
            </a:avLst>
          </a:prstGeom>
          <a:solidFill>
            <a:srgbClr val="0000FF"/>
          </a:solidFill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FFFF00"/>
                </a:solidFill>
              </a:rPr>
              <a:t/>
            </a:r>
            <a:br>
              <a:rPr lang="fr-FR" sz="2800" b="1" dirty="0" smtClean="0">
                <a:solidFill>
                  <a:srgbClr val="FFFF00"/>
                </a:solidFill>
              </a:rPr>
            </a:br>
            <a:r>
              <a:rPr lang="fr-FR" sz="2800" b="1" dirty="0" smtClean="0">
                <a:solidFill>
                  <a:srgbClr val="FFFF00"/>
                </a:solidFill>
              </a:rPr>
              <a:t>Dieu a entendu la prière d’Elie; Il lui donne ce dont il a besoin: des forces pour reprendre sa route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9E23-3D37-48AF-8A7E-8F2C4CC6252F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133600"/>
            <a:ext cx="2514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1643050"/>
            <a:ext cx="1586408" cy="119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Bulle ronde 7"/>
          <p:cNvSpPr/>
          <p:nvPr/>
        </p:nvSpPr>
        <p:spPr>
          <a:xfrm>
            <a:off x="3643306" y="1142984"/>
            <a:ext cx="2643206" cy="1785950"/>
          </a:xfrm>
          <a:prstGeom prst="wedgeEllipseCallout">
            <a:avLst>
              <a:gd name="adj1" fmla="val 84246"/>
              <a:gd name="adj2" fmla="val 2396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Souligne dans le texte:</a:t>
            </a:r>
            <a:endParaRPr lang="fr-FR" b="1" dirty="0">
              <a:solidFill>
                <a:srgbClr val="FFFF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93264">
            <a:off x="112760" y="1484286"/>
            <a:ext cx="3152480" cy="4929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2285992"/>
            <a:ext cx="1928826" cy="18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Bulle ronde 10"/>
          <p:cNvSpPr/>
          <p:nvPr/>
        </p:nvSpPr>
        <p:spPr>
          <a:xfrm>
            <a:off x="4000496" y="3286124"/>
            <a:ext cx="2786082" cy="2214578"/>
          </a:xfrm>
          <a:prstGeom prst="wedgeEllipseCallout">
            <a:avLst>
              <a:gd name="adj1" fmla="val 75104"/>
              <a:gd name="adj2" fmla="val -72643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FFFF00"/>
                </a:solidFill>
              </a:rPr>
              <a:t>Trace le chemin d’Elie Jusqu’à l’Horeb. Imagine combien Dieu a donné des forces à Elie pour continuer sa route.</a:t>
            </a:r>
            <a:endParaRPr lang="fr-FR" sz="1600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86116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b="1" dirty="0" smtClean="0">
                <a:hlinkClick r:id="rId6"/>
              </a:rPr>
              <a:t>https://www.theobule.org/video/elie-et-la-brise-legere/168</a:t>
            </a:r>
            <a:endParaRPr lang="fr-FR" sz="1200" b="1" dirty="0" smtClean="0"/>
          </a:p>
          <a:p>
            <a:endParaRPr lang="fr-FR" sz="1200" b="1" dirty="0"/>
          </a:p>
        </p:txBody>
      </p:sp>
      <p:sp>
        <p:nvSpPr>
          <p:cNvPr id="12" name="ZoneTexte 11"/>
          <p:cNvSpPr txBox="1"/>
          <p:nvPr/>
        </p:nvSpPr>
        <p:spPr>
          <a:xfrm flipH="1">
            <a:off x="7429520" y="6307753"/>
            <a:ext cx="1143008" cy="550247"/>
          </a:xfrm>
          <a:prstGeom prst="rightArrow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Clique ici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2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  <p:bldP spid="10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25668"/>
          </a:xfrm>
          <a:prstGeom prst="foldedCorner">
            <a:avLst>
              <a:gd name="adj" fmla="val 32279"/>
            </a:avLst>
          </a:prstGeom>
          <a:solidFill>
            <a:srgbClr val="0000FF"/>
          </a:solidFill>
        </p:spPr>
        <p:txBody>
          <a:bodyPr>
            <a:normAutofit fontScale="90000"/>
          </a:bodyPr>
          <a:lstStyle/>
          <a:p>
            <a:pPr algn="l"/>
            <a:r>
              <a:rPr lang="fr-FR" sz="2700" b="1" dirty="0" smtClean="0">
                <a:solidFill>
                  <a:srgbClr val="FFFF00"/>
                </a:solidFill>
              </a:rPr>
              <a:t/>
            </a:r>
            <a:br>
              <a:rPr lang="fr-FR" sz="2700" b="1" dirty="0" smtClean="0">
                <a:solidFill>
                  <a:srgbClr val="FFFF00"/>
                </a:solidFill>
              </a:rPr>
            </a:br>
            <a:r>
              <a:rPr lang="fr-FR" sz="2700" b="1" dirty="0" smtClean="0">
                <a:solidFill>
                  <a:srgbClr val="FFFF00"/>
                </a:solidFill>
              </a:rPr>
              <a:t>         </a:t>
            </a:r>
            <a:br>
              <a:rPr lang="fr-FR" sz="2700" b="1" dirty="0" smtClean="0">
                <a:solidFill>
                  <a:srgbClr val="FFFF00"/>
                </a:solidFill>
              </a:rPr>
            </a:br>
            <a:r>
              <a:rPr lang="fr-FR" sz="2700" b="1" dirty="0" smtClean="0">
                <a:solidFill>
                  <a:srgbClr val="FFFF00"/>
                </a:solidFill>
              </a:rPr>
              <a:t>         A la messe, nous demandons à Dieu ce dont nous avons besoin   </a:t>
            </a:r>
            <a:br>
              <a:rPr lang="fr-FR" sz="2700" b="1" dirty="0" smtClean="0">
                <a:solidFill>
                  <a:srgbClr val="FFFF00"/>
                </a:solidFill>
              </a:rPr>
            </a:br>
            <a:r>
              <a:rPr lang="fr-FR" sz="2700" b="1" dirty="0" smtClean="0">
                <a:solidFill>
                  <a:srgbClr val="FFFF00"/>
                </a:solidFill>
              </a:rPr>
              <a:t>         pour vivre et continuer notre chemin. </a:t>
            </a:r>
            <a:br>
              <a:rPr lang="fr-FR" sz="2700" b="1" dirty="0" smtClean="0">
                <a:solidFill>
                  <a:srgbClr val="FFFF00"/>
                </a:solidFill>
              </a:rPr>
            </a:br>
            <a:r>
              <a:rPr lang="fr-FR" sz="2700" b="1" dirty="0" smtClean="0">
                <a:solidFill>
                  <a:srgbClr val="FFFF00"/>
                </a:solidFill>
              </a:rPr>
              <a:t>         A un moment nous nous levons et nous prions tous  ensemble, </a:t>
            </a:r>
            <a:br>
              <a:rPr lang="fr-FR" sz="2700" b="1" dirty="0" smtClean="0">
                <a:solidFill>
                  <a:srgbClr val="FFFF00"/>
                </a:solidFill>
              </a:rPr>
            </a:br>
            <a:r>
              <a:rPr lang="fr-FR" sz="2700" b="1" dirty="0" smtClean="0">
                <a:solidFill>
                  <a:srgbClr val="FFFF00"/>
                </a:solidFill>
              </a:rPr>
              <a:t>         les  mains levées vers le ciel.</a:t>
            </a:r>
            <a:r>
              <a:rPr lang="fr-FR" sz="2000" b="1" dirty="0" smtClean="0">
                <a:solidFill>
                  <a:srgbClr val="FFFF00"/>
                </a:solidFill>
              </a:rPr>
              <a:t/>
            </a:r>
            <a:br>
              <a:rPr lang="fr-FR" sz="2000" b="1" dirty="0" smtClean="0">
                <a:solidFill>
                  <a:srgbClr val="FFFF00"/>
                </a:solidFill>
              </a:rPr>
            </a:b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9E23-3D37-48AF-8A7E-8F2C4CC6252F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5657670"/>
            <a:ext cx="7000924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fr-FR" b="1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b="1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00FF"/>
                </a:solidFill>
              </a:rPr>
              <a:t>Quelle phrase prononçons-nous, qui nous rappelle  que Dieu nous donne de quoi vivre ? </a:t>
            </a:r>
            <a:endParaRPr lang="fr-FR" dirty="0">
              <a:solidFill>
                <a:srgbClr val="0000FF"/>
              </a:solidFill>
            </a:endParaRPr>
          </a:p>
        </p:txBody>
      </p:sp>
      <p:pic>
        <p:nvPicPr>
          <p:cNvPr id="29698" name="Picture 2" descr="Fris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571744"/>
            <a:ext cx="7614012" cy="2643206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133600"/>
            <a:ext cx="2514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5715016"/>
            <a:ext cx="5572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00FF"/>
                </a:solidFill>
              </a:rPr>
              <a:t> De quelle prière s’agit-il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16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16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3786214" cy="4583122"/>
          </a:xfrm>
          <a:prstGeom prst="foldedCorner">
            <a:avLst/>
          </a:prstGeom>
          <a:solidFill>
            <a:srgbClr val="FFFF00"/>
          </a:solidFill>
          <a:ln w="76200">
            <a:solidFill>
              <a:srgbClr val="0000FF"/>
            </a:solidFill>
          </a:ln>
        </p:spPr>
        <p:txBody>
          <a:bodyPr>
            <a:noAutofit/>
          </a:bodyPr>
          <a:lstStyle/>
          <a:p>
            <a:pPr algn="just"/>
            <a:r>
              <a:rPr lang="fr-FR" sz="2000" dirty="0" smtClean="0">
                <a:solidFill>
                  <a:srgbClr val="0000FF"/>
                </a:solidFill>
              </a:rPr>
              <a:t/>
            </a:r>
            <a:br>
              <a:rPr lang="fr-FR" sz="2000" dirty="0" smtClean="0">
                <a:solidFill>
                  <a:srgbClr val="0000FF"/>
                </a:solidFill>
              </a:rPr>
            </a:br>
            <a:r>
              <a:rPr lang="fr-FR" sz="2000" dirty="0" smtClean="0">
                <a:solidFill>
                  <a:srgbClr val="0000FF"/>
                </a:solidFill>
              </a:rPr>
              <a:t/>
            </a:r>
            <a:br>
              <a:rPr lang="fr-FR" sz="2000" dirty="0" smtClean="0">
                <a:solidFill>
                  <a:srgbClr val="0000FF"/>
                </a:solidFill>
              </a:rPr>
            </a:br>
            <a:r>
              <a:rPr lang="fr-FR" sz="2000" dirty="0" smtClean="0">
                <a:solidFill>
                  <a:srgbClr val="0000FF"/>
                </a:solidFill>
              </a:rPr>
              <a:t>Dans le Notre Père, en disant « donne-nous aujourd’hui notre pain de ce jour », nous exprimons notre confiance en Dieu. Il sait ce dont chacun a besoin pour vivre et grandir, et sa réponse, même si elle est surprenante, ira toujours dans ce sens. La prière du Notre père n’est pas une prière magique qui répond à nos envies, c’est une demande de confiance qui nous rappelle que, comme Elie, Dieu veut que nous vivions. </a:t>
            </a:r>
            <a:endParaRPr lang="fr-FR" sz="2000" dirty="0">
              <a:solidFill>
                <a:srgbClr val="0000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9E23-3D37-48AF-8A7E-8F2C4CC6252F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80720">
            <a:off x="5371188" y="761672"/>
            <a:ext cx="3175942" cy="2828400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Bulle ronde 5"/>
          <p:cNvSpPr/>
          <p:nvPr/>
        </p:nvSpPr>
        <p:spPr>
          <a:xfrm>
            <a:off x="5643570" y="4214818"/>
            <a:ext cx="2500330" cy="1785950"/>
          </a:xfrm>
          <a:prstGeom prst="wedgeEllipseCallout">
            <a:avLst>
              <a:gd name="adj1" fmla="val 90344"/>
              <a:gd name="adj2" fmla="val 22564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Complète  l’encadré  p. 18</a:t>
            </a:r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438</Words>
  <Application>Microsoft Office PowerPoint</Application>
  <PresentationFormat>Affichage à l'écran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  TEMPS D’EQUIPE 3A             </vt:lpstr>
      <vt:lpstr>Diapositive 2</vt:lpstr>
      <vt:lpstr>Diapositive 3</vt:lpstr>
      <vt:lpstr>  Dans la Bible, le prophète Elie pensait savoir ce dont il avait besoin, découvrons ensemble comment Dieu répond à sa demande</vt:lpstr>
      <vt:lpstr>   </vt:lpstr>
      <vt:lpstr>   </vt:lpstr>
      <vt:lpstr> Dieu a entendu la prière d’Elie; Il lui donne ce dont il a besoin: des forces pour reprendre sa route</vt:lpstr>
      <vt:lpstr>                    A la messe, nous demandons à Dieu ce dont nous avons besoin             pour vivre et continuer notre chemin.           A un moment nous nous levons et nous prions tous  ensemble,           les  mains levées vers le ciel. </vt:lpstr>
      <vt:lpstr>  Dans le Notre Père, en disant « donne-nous aujourd’hui notre pain de ce jour », nous exprimons notre confiance en Dieu. Il sait ce dont chacun a besoin pour vivre et grandir, et sa réponse, même si elle est surprenante, ira toujours dans ce sens. La prière du Notre père n’est pas une prière magique qui répond à nos envies, c’est une demande de confiance qui nous rappelle que, comme Elie, Dieu veut que nous vivions. </vt:lpstr>
      <vt:lpstr>Diapositive 10</vt:lpstr>
      <vt:lpstr>Diapositive 11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Nathalie</dc:creator>
  <cp:lastModifiedBy>Nathalie</cp:lastModifiedBy>
  <cp:revision>57</cp:revision>
  <dcterms:created xsi:type="dcterms:W3CDTF">2020-11-29T21:23:35Z</dcterms:created>
  <dcterms:modified xsi:type="dcterms:W3CDTF">2020-12-04T08:12:54Z</dcterms:modified>
</cp:coreProperties>
</file>