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1" r:id="rId2"/>
    <p:sldId id="256" r:id="rId3"/>
    <p:sldId id="274" r:id="rId4"/>
    <p:sldId id="275" r:id="rId5"/>
    <p:sldId id="276" r:id="rId6"/>
    <p:sldId id="277" r:id="rId7"/>
    <p:sldId id="279" r:id="rId8"/>
    <p:sldId id="278" r:id="rId9"/>
    <p:sldId id="280" r:id="rId10"/>
    <p:sldId id="257"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21D9"/>
    <a:srgbClr val="0707A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869"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123432-D868-42E6-BC00-971C42A09551}" type="datetimeFigureOut">
              <a:rPr lang="fr-FR" smtClean="0"/>
              <a:pPr/>
              <a:t>03/12/2020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780B92-C4CF-4E2D-B3F2-F1E414895B79}"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A34EFB0-3A9D-494A-A531-D231BA071023}" type="datetimeFigureOut">
              <a:rPr lang="fr-FR" smtClean="0"/>
              <a:pPr/>
              <a:t>03/12/2020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65F84B-57EA-4E82-BE2B-122C40870BA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A34EFB0-3A9D-494A-A531-D231BA071023}" type="datetimeFigureOut">
              <a:rPr lang="fr-FR" smtClean="0"/>
              <a:pPr/>
              <a:t>03/12/2020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65F84B-57EA-4E82-BE2B-122C40870BA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A34EFB0-3A9D-494A-A531-D231BA071023}" type="datetimeFigureOut">
              <a:rPr lang="fr-FR" smtClean="0"/>
              <a:pPr/>
              <a:t>03/12/2020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65F84B-57EA-4E82-BE2B-122C40870BA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A34EFB0-3A9D-494A-A531-D231BA071023}" type="datetimeFigureOut">
              <a:rPr lang="fr-FR" smtClean="0"/>
              <a:pPr/>
              <a:t>03/12/2020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65F84B-57EA-4E82-BE2B-122C40870BA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A34EFB0-3A9D-494A-A531-D231BA071023}" type="datetimeFigureOut">
              <a:rPr lang="fr-FR" smtClean="0"/>
              <a:pPr/>
              <a:t>03/12/2020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65F84B-57EA-4E82-BE2B-122C40870BA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A34EFB0-3A9D-494A-A531-D231BA071023}" type="datetimeFigureOut">
              <a:rPr lang="fr-FR" smtClean="0"/>
              <a:pPr/>
              <a:t>03/12/2020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65F84B-57EA-4E82-BE2B-122C40870BA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A34EFB0-3A9D-494A-A531-D231BA071023}" type="datetimeFigureOut">
              <a:rPr lang="fr-FR" smtClean="0"/>
              <a:pPr/>
              <a:t>03/12/2020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565F84B-57EA-4E82-BE2B-122C40870BA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A34EFB0-3A9D-494A-A531-D231BA071023}" type="datetimeFigureOut">
              <a:rPr lang="fr-FR" smtClean="0"/>
              <a:pPr/>
              <a:t>03/12/2020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565F84B-57EA-4E82-BE2B-122C40870BA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A34EFB0-3A9D-494A-A531-D231BA071023}" type="datetimeFigureOut">
              <a:rPr lang="fr-FR" smtClean="0"/>
              <a:pPr/>
              <a:t>03/12/2020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565F84B-57EA-4E82-BE2B-122C40870BA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A34EFB0-3A9D-494A-A531-D231BA071023}" type="datetimeFigureOut">
              <a:rPr lang="fr-FR" smtClean="0"/>
              <a:pPr/>
              <a:t>03/12/2020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65F84B-57EA-4E82-BE2B-122C40870BA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A34EFB0-3A9D-494A-A531-D231BA071023}" type="datetimeFigureOut">
              <a:rPr lang="fr-FR" smtClean="0"/>
              <a:pPr/>
              <a:t>03/12/2020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65F84B-57EA-4E82-BE2B-122C40870BA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4EFB0-3A9D-494A-A531-D231BA071023}" type="datetimeFigureOut">
              <a:rPr lang="fr-FR" smtClean="0"/>
              <a:pPr/>
              <a:t>03/12/2020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5F84B-57EA-4E82-BE2B-122C40870BA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ideo" Target="file:///C:\Users\Nathalie\Desktop\Etape%203\Clip%20je&#769;sus%20tu%20es%20pain%20de%20vie.mp4" TargetMode="Externa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68350" y="1928802"/>
            <a:ext cx="8375650" cy="4929198"/>
          </a:xfrm>
          <a:prstGeom prst="rect">
            <a:avLst/>
          </a:prstGeom>
          <a:noFill/>
          <a:ln w="9525">
            <a:noFill/>
            <a:miter lim="800000"/>
            <a:headEnd/>
            <a:tailEnd/>
          </a:ln>
          <a:effectLst/>
        </p:spPr>
      </p:pic>
      <p:sp>
        <p:nvSpPr>
          <p:cNvPr id="13" name="Titre 1"/>
          <p:cNvSpPr>
            <a:spLocks noGrp="1"/>
          </p:cNvSpPr>
          <p:nvPr>
            <p:ph type="title"/>
          </p:nvPr>
        </p:nvSpPr>
        <p:spPr>
          <a:xfrm>
            <a:off x="0" y="-142900"/>
            <a:ext cx="9144000" cy="2071702"/>
          </a:xfrm>
          <a:prstGeom prst="curvedRightArrow">
            <a:avLst>
              <a:gd name="adj1" fmla="val 25000"/>
              <a:gd name="adj2" fmla="val 50000"/>
              <a:gd name="adj3" fmla="val 25000"/>
            </a:avLst>
          </a:prstGeom>
          <a:solidFill>
            <a:srgbClr val="FFFF00"/>
          </a:solidFill>
        </p:spPr>
        <p:txBody>
          <a:bodyPr>
            <a:noAutofit/>
            <a:scene3d>
              <a:camera prst="orthographicFront">
                <a:rot lat="300000" lon="1800000" rev="21594000"/>
              </a:camera>
              <a:lightRig rig="threePt" dir="t"/>
            </a:scene3d>
          </a:bodyPr>
          <a:lstStyle/>
          <a:p>
            <a:r>
              <a:rPr lang="fr-FR" sz="2800" dirty="0" smtClean="0">
                <a:solidFill>
                  <a:schemeClr val="tx2"/>
                </a:solidFill>
                <a:latin typeface="Arial Black" pitchFamily="34" charset="0"/>
              </a:rPr>
              <a:t/>
            </a:r>
            <a:br>
              <a:rPr lang="fr-FR" sz="2800" dirty="0" smtClean="0">
                <a:solidFill>
                  <a:schemeClr val="tx2"/>
                </a:solidFill>
                <a:latin typeface="Arial Black" pitchFamily="34" charset="0"/>
              </a:rPr>
            </a:br>
            <a:r>
              <a:rPr lang="fr-FR" sz="2800" dirty="0" smtClean="0">
                <a:solidFill>
                  <a:schemeClr val="tx2"/>
                </a:solidFill>
                <a:latin typeface="Arial Black" pitchFamily="34" charset="0"/>
              </a:rPr>
              <a:t/>
            </a:r>
            <a:br>
              <a:rPr lang="fr-FR" sz="2800" dirty="0" smtClean="0">
                <a:solidFill>
                  <a:schemeClr val="tx2"/>
                </a:solidFill>
                <a:latin typeface="Arial Black" pitchFamily="34" charset="0"/>
              </a:rPr>
            </a:br>
            <a:r>
              <a:rPr lang="fr-FR" sz="2800" dirty="0" smtClean="0">
                <a:solidFill>
                  <a:srgbClr val="0000FF"/>
                </a:solidFill>
                <a:latin typeface="Arial Black" pitchFamily="34" charset="0"/>
              </a:rPr>
              <a:t>TEMPS</a:t>
            </a:r>
            <a:r>
              <a:rPr lang="fr-FR" sz="2800" dirty="0" smtClean="0">
                <a:solidFill>
                  <a:schemeClr val="accent1"/>
                </a:solidFill>
                <a:latin typeface="Arial Black" pitchFamily="34" charset="0"/>
              </a:rPr>
              <a:t> </a:t>
            </a:r>
            <a:r>
              <a:rPr lang="fr-FR" sz="2800" dirty="0" smtClean="0">
                <a:solidFill>
                  <a:srgbClr val="0000FF"/>
                </a:solidFill>
                <a:latin typeface="Arial Black" pitchFamily="34" charset="0"/>
              </a:rPr>
              <a:t>D’EQUIPE 3B             </a:t>
            </a:r>
            <a:endParaRPr lang="fr-FR" sz="3200" dirty="0">
              <a:solidFill>
                <a:srgbClr val="0000FF"/>
              </a:solidFill>
              <a:latin typeface="Eras Bold ITC" pitchFamily="34" charset="0"/>
            </a:endParaRPr>
          </a:p>
        </p:txBody>
      </p:sp>
      <p:sp>
        <p:nvSpPr>
          <p:cNvPr id="4" name="WordArt 3"/>
          <p:cNvSpPr>
            <a:spLocks noChangeArrowheads="1" noChangeShapeType="1" noTextEdit="1"/>
          </p:cNvSpPr>
          <p:nvPr/>
        </p:nvSpPr>
        <p:spPr bwMode="auto">
          <a:xfrm rot="705655">
            <a:off x="2194591" y="3844293"/>
            <a:ext cx="6947736" cy="669613"/>
          </a:xfrm>
          <a:prstGeom prst="rect">
            <a:avLst/>
          </a:prstGeom>
        </p:spPr>
        <p:txBody>
          <a:bodyPr wrap="none" fromWordArt="1">
            <a:prstTxWarp prst="textArchUp">
              <a:avLst>
                <a:gd name="adj" fmla="val 10800000"/>
              </a:avLst>
            </a:prstTxWarp>
          </a:bodyPr>
          <a:lstStyle/>
          <a:p>
            <a:pPr algn="ctr" rtl="0"/>
            <a:r>
              <a:rPr lang="fr-FR" sz="2000" kern="10" spc="0" dirty="0" smtClean="0">
                <a:ln w="9525">
                  <a:solidFill>
                    <a:srgbClr val="000000"/>
                  </a:solidFill>
                  <a:round/>
                  <a:headEnd/>
                  <a:tailEnd/>
                </a:ln>
                <a:solidFill>
                  <a:srgbClr val="FFFF00"/>
                </a:solidFill>
                <a:effectLst/>
                <a:latin typeface="Arial Black"/>
              </a:rPr>
              <a:t>JESUS NOURRITURE POUR NOTRE VIE</a:t>
            </a:r>
            <a:endParaRPr lang="fr-FR" sz="2000" kern="10" spc="0" dirty="0">
              <a:ln w="9525">
                <a:solidFill>
                  <a:srgbClr val="000000"/>
                </a:solidFill>
                <a:round/>
                <a:headEnd/>
                <a:tailEnd/>
              </a:ln>
              <a:solidFill>
                <a:srgbClr val="FFFF00"/>
              </a:solidFill>
              <a:effectLst/>
              <a:latin typeface="Arial Black"/>
            </a:endParaRPr>
          </a:p>
        </p:txBody>
      </p:sp>
      <p:sp>
        <p:nvSpPr>
          <p:cNvPr id="7" name="Carré corné 6"/>
          <p:cNvSpPr/>
          <p:nvPr/>
        </p:nvSpPr>
        <p:spPr>
          <a:xfrm>
            <a:off x="7597846" y="-327479"/>
            <a:ext cx="1418358" cy="1131208"/>
          </a:xfrm>
          <a:prstGeom prst="foldedCorner">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rgbClr val="FFFF00"/>
              </a:solidFill>
            </a:endParaRPr>
          </a:p>
          <a:p>
            <a:pPr algn="ctr"/>
            <a:r>
              <a:rPr lang="fr-FR" b="1" dirty="0" smtClean="0">
                <a:solidFill>
                  <a:schemeClr val="bg1"/>
                </a:solidFill>
              </a:rPr>
              <a:t>2020/2021</a:t>
            </a:r>
            <a:endParaRPr lang="fr-FR" b="1" dirty="0">
              <a:solidFill>
                <a:schemeClr val="bg1"/>
              </a:solidFill>
            </a:endParaRPr>
          </a:p>
        </p:txBody>
      </p:sp>
      <p:sp>
        <p:nvSpPr>
          <p:cNvPr id="10" name="Espace réservé du numéro de diapositive 9"/>
          <p:cNvSpPr>
            <a:spLocks noGrp="1"/>
          </p:cNvSpPr>
          <p:nvPr>
            <p:ph type="sldNum" sz="quarter" idx="12"/>
          </p:nvPr>
        </p:nvSpPr>
        <p:spPr/>
        <p:txBody>
          <a:bodyPr/>
          <a:lstStyle/>
          <a:p>
            <a:fld id="{86AE9E23-3D37-48AF-8A7E-8F2C4CC6252F}" type="slidenum">
              <a:rPr lang="fr-FR" sz="1600" b="1" smtClean="0">
                <a:solidFill>
                  <a:schemeClr val="bg1"/>
                </a:solidFill>
              </a:rPr>
              <a:pPr/>
              <a:t>1</a:t>
            </a:fld>
            <a:endParaRPr lang="fr-FR" sz="1600" b="1" dirty="0">
              <a:solidFill>
                <a:schemeClr val="bg1"/>
              </a:solidFill>
            </a:endParaRPr>
          </a:p>
        </p:txBody>
      </p:sp>
      <p:pic>
        <p:nvPicPr>
          <p:cNvPr id="14"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21100309">
            <a:off x="14886" y="4133529"/>
            <a:ext cx="3504395" cy="25279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childTnLst>
                          </p:cTn>
                        </p:par>
                        <p:par>
                          <p:cTn id="10" fill="hold">
                            <p:stCondLst>
                              <p:cond delay="6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noChangeArrowheads="1"/>
          </p:cNvPicPr>
          <p:nvPr/>
        </p:nvPicPr>
        <p:blipFill>
          <a:blip r:embed="rId3"/>
          <a:srcRect/>
          <a:stretch>
            <a:fillRect/>
          </a:stretch>
        </p:blipFill>
        <p:spPr bwMode="auto">
          <a:xfrm>
            <a:off x="142844" y="0"/>
            <a:ext cx="9077325" cy="6858000"/>
          </a:xfrm>
          <a:prstGeom prst="rect">
            <a:avLst/>
          </a:prstGeom>
          <a:noFill/>
          <a:ln w="9525">
            <a:noFill/>
            <a:miter lim="800000"/>
            <a:headEnd/>
            <a:tailEnd/>
          </a:ln>
          <a:effectLst/>
        </p:spPr>
      </p:pic>
      <p:pic>
        <p:nvPicPr>
          <p:cNvPr id="8" name="Picture 4"/>
          <p:cNvPicPr>
            <a:picLocks noChangeAspect="1" noChangeArrowheads="1"/>
          </p:cNvPicPr>
          <p:nvPr/>
        </p:nvPicPr>
        <p:blipFill>
          <a:blip r:embed="rId4"/>
          <a:srcRect/>
          <a:stretch>
            <a:fillRect/>
          </a:stretch>
        </p:blipFill>
        <p:spPr bwMode="auto">
          <a:xfrm rot="382206">
            <a:off x="3847762" y="2419312"/>
            <a:ext cx="5145677" cy="3000372"/>
          </a:xfrm>
          <a:prstGeom prst="rect">
            <a:avLst/>
          </a:prstGeom>
          <a:solidFill>
            <a:srgbClr val="FFFF00"/>
          </a:solidFill>
          <a:ln w="127000" cap="sq">
            <a:solidFill>
              <a:srgbClr val="FFFF00"/>
            </a:solidFill>
            <a:miter lim="800000"/>
          </a:ln>
          <a:effectLst>
            <a:outerShdw blurRad="57150" dist="50800" dir="2700000" algn="tl" rotWithShape="0">
              <a:srgbClr val="000000">
                <a:alpha val="40000"/>
              </a:srgbClr>
            </a:outerShdw>
          </a:effectLst>
        </p:spPr>
      </p:pic>
      <p:sp>
        <p:nvSpPr>
          <p:cNvPr id="2" name="Titre 1"/>
          <p:cNvSpPr>
            <a:spLocks noGrp="1"/>
          </p:cNvSpPr>
          <p:nvPr>
            <p:ph type="title"/>
          </p:nvPr>
        </p:nvSpPr>
        <p:spPr>
          <a:xfrm>
            <a:off x="428596" y="5715016"/>
            <a:ext cx="2714644" cy="857256"/>
          </a:xfrm>
          <a:prstGeom prst="rightArrow">
            <a:avLst/>
          </a:prstGeom>
          <a:solidFill>
            <a:schemeClr val="accent3">
              <a:lumMod val="75000"/>
            </a:schemeClr>
          </a:solidFill>
        </p:spPr>
        <p:txBody>
          <a:bodyPr>
            <a:noAutofit/>
          </a:bodyPr>
          <a:lstStyle/>
          <a:p>
            <a:r>
              <a:rPr lang="fr-FR" sz="1400" dirty="0" smtClean="0"/>
              <a:t>Cliquer sur l’encadré noir pour entendre le chant</a:t>
            </a:r>
            <a:endParaRPr lang="fr-FR" sz="1400" dirty="0"/>
          </a:p>
        </p:txBody>
      </p:sp>
      <p:pic>
        <p:nvPicPr>
          <p:cNvPr id="4" name="Clip jésus tu es pain de vie.mp4">
            <a:hlinkClick r:id="" action="ppaction://media"/>
          </p:cNvPr>
          <p:cNvPicPr>
            <a:picLocks noGrp="1" noRot="1" noChangeAspect="1"/>
          </p:cNvPicPr>
          <p:nvPr>
            <p:ph idx="1"/>
            <a:videoFile r:link="rId1"/>
          </p:nvPr>
        </p:nvPicPr>
        <p:blipFill>
          <a:blip r:embed="rId5"/>
          <a:stretch>
            <a:fillRect/>
          </a:stretch>
        </p:blipFill>
        <p:spPr>
          <a:xfrm>
            <a:off x="3286116" y="5500702"/>
            <a:ext cx="1571635" cy="1178726"/>
          </a:xfrm>
          <a:prstGeom prst="rect">
            <a:avLst/>
          </a:prstGeom>
        </p:spPr>
      </p:pic>
      <p:sp>
        <p:nvSpPr>
          <p:cNvPr id="7" name="Espace réservé du numéro de diapositive 6"/>
          <p:cNvSpPr>
            <a:spLocks noGrp="1"/>
          </p:cNvSpPr>
          <p:nvPr>
            <p:ph type="sldNum" sz="quarter" idx="12"/>
          </p:nvPr>
        </p:nvSpPr>
        <p:spPr/>
        <p:txBody>
          <a:bodyPr/>
          <a:lstStyle/>
          <a:p>
            <a:fld id="{86AE9E23-3D37-48AF-8A7E-8F2C4CC6252F}" type="slidenum">
              <a:rPr lang="fr-FR" smtClean="0"/>
              <a:pPr/>
              <a:t>10</a:t>
            </a:fld>
            <a:endParaRPr lang="fr-FR"/>
          </a:p>
        </p:txBody>
      </p:sp>
      <p:pic>
        <p:nvPicPr>
          <p:cNvPr id="11" name="Picture 2"/>
          <p:cNvPicPr>
            <a:picLocks noChangeAspect="1" noChangeArrowheads="1"/>
          </p:cNvPicPr>
          <p:nvPr/>
        </p:nvPicPr>
        <p:blipFill>
          <a:blip r:embed="rId6" cstate="print"/>
          <a:srcRect/>
          <a:stretch>
            <a:fillRect/>
          </a:stretch>
        </p:blipFill>
        <p:spPr bwMode="auto">
          <a:xfrm>
            <a:off x="6643702" y="714356"/>
            <a:ext cx="2298376" cy="1948651"/>
          </a:xfrm>
          <a:prstGeom prst="ellipse">
            <a:avLst/>
          </a:prstGeom>
          <a:ln>
            <a:noFill/>
          </a:ln>
          <a:effectLst>
            <a:softEdge rad="112500"/>
          </a:effectLst>
        </p:spPr>
      </p:pic>
      <p:pic>
        <p:nvPicPr>
          <p:cNvPr id="12" name="Picture 3"/>
          <p:cNvPicPr>
            <a:picLocks noChangeAspect="1" noChangeArrowheads="1"/>
          </p:cNvPicPr>
          <p:nvPr/>
        </p:nvPicPr>
        <p:blipFill>
          <a:blip r:embed="rId7" cstate="print"/>
          <a:srcRect/>
          <a:stretch>
            <a:fillRect/>
          </a:stretch>
        </p:blipFill>
        <p:spPr bwMode="auto">
          <a:xfrm rot="20418110">
            <a:off x="89737" y="2887323"/>
            <a:ext cx="2614872" cy="1834393"/>
          </a:xfrm>
          <a:prstGeom prst="rect">
            <a:avLst/>
          </a:prstGeom>
          <a:ln w="127000" cap="sq">
            <a:solidFill>
              <a:srgbClr val="FFFF00"/>
            </a:solidFill>
            <a:miter lim="800000"/>
          </a:ln>
          <a:effectLst>
            <a:outerShdw blurRad="57150" dist="50800" dir="2700000" algn="tl" rotWithShape="0">
              <a:srgbClr val="000000">
                <a:alpha val="40000"/>
              </a:srgbClr>
            </a:outerShdw>
          </a:effectLst>
        </p:spPr>
      </p:pic>
      <p:sp>
        <p:nvSpPr>
          <p:cNvPr id="13" name="Sous-titre 4"/>
          <p:cNvSpPr txBox="1">
            <a:spLocks/>
          </p:cNvSpPr>
          <p:nvPr/>
        </p:nvSpPr>
        <p:spPr>
          <a:xfrm>
            <a:off x="3643306" y="1285860"/>
            <a:ext cx="2786082" cy="714380"/>
          </a:xfrm>
          <a:prstGeom prst="roundRect">
            <a:avLst/>
          </a:prstGeom>
          <a:solidFill>
            <a:srgbClr val="FFFF00"/>
          </a:solidFill>
          <a:ln w="38100">
            <a:solidFill>
              <a:srgbClr val="0707AD"/>
            </a:solidFill>
          </a:ln>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1400" b="1" u="none" strike="noStrike" kern="1200" cap="none" spc="0" normalizeH="0" baseline="0" noProof="0" dirty="0" smtClean="0">
                <a:ln>
                  <a:noFill/>
                </a:ln>
                <a:solidFill>
                  <a:srgbClr val="2E21D9"/>
                </a:solidFill>
                <a:effectLst/>
                <a:uLnTx/>
                <a:uFillTx/>
                <a:latin typeface="+mn-lt"/>
                <a:ea typeface="+mn-ea"/>
                <a:cs typeface="+mn-cs"/>
              </a:rPr>
              <a:t>Dans mon coin prière</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1400" b="1" u="none" strike="noStrike" kern="1200" cap="none" spc="0" normalizeH="0" baseline="0" noProof="0" dirty="0" smtClean="0">
                <a:ln>
                  <a:noFill/>
                </a:ln>
                <a:solidFill>
                  <a:srgbClr val="2E21D9"/>
                </a:solidFill>
                <a:effectLst/>
                <a:uLnTx/>
                <a:uFillTx/>
                <a:latin typeface="+mn-lt"/>
                <a:ea typeface="+mn-ea"/>
                <a:cs typeface="+mn-cs"/>
              </a:rPr>
              <a:t> je me mets en présence de Jésus.</a:t>
            </a:r>
            <a:endParaRPr kumimoji="0" lang="fr-FR" sz="1400" b="1" u="none" strike="noStrike" kern="1200" cap="none" spc="0" normalizeH="0" baseline="0" noProof="0" dirty="0">
              <a:ln>
                <a:noFill/>
              </a:ln>
              <a:solidFill>
                <a:srgbClr val="2E21D9"/>
              </a:solidFill>
              <a:effectLst/>
              <a:uLnTx/>
              <a:uFillTx/>
              <a:latin typeface="+mn-lt"/>
              <a:ea typeface="+mn-ea"/>
              <a:cs typeface="+mn-cs"/>
            </a:endParaRPr>
          </a:p>
        </p:txBody>
      </p:sp>
      <p:sp>
        <p:nvSpPr>
          <p:cNvPr id="14" name="Rectangle 13"/>
          <p:cNvSpPr/>
          <p:nvPr/>
        </p:nvSpPr>
        <p:spPr>
          <a:xfrm>
            <a:off x="4786314" y="6000768"/>
            <a:ext cx="4214842" cy="307777"/>
          </a:xfrm>
          <a:prstGeom prst="rect">
            <a:avLst/>
          </a:prstGeom>
        </p:spPr>
        <p:txBody>
          <a:bodyPr wrap="square">
            <a:spAutoFit/>
          </a:bodyPr>
          <a:lstStyle/>
          <a:p>
            <a:r>
              <a:rPr lang="fr-FR" sz="1400" b="1" dirty="0" smtClean="0"/>
              <a:t>https://www.youtube.com/watch?v=N06Q0oryacg</a:t>
            </a:r>
            <a:endParaRPr lang="fr-FR" sz="1400" b="1" dirty="0"/>
          </a:p>
        </p:txBody>
      </p:sp>
      <p:pic>
        <p:nvPicPr>
          <p:cNvPr id="15" name="Picture 4"/>
          <p:cNvPicPr>
            <a:picLocks noChangeAspect="1" noChangeArrowheads="1"/>
          </p:cNvPicPr>
          <p:nvPr/>
        </p:nvPicPr>
        <p:blipFill>
          <a:blip r:embed="rId8"/>
          <a:srcRect/>
          <a:stretch>
            <a:fillRect/>
          </a:stretch>
        </p:blipFill>
        <p:spPr bwMode="auto">
          <a:xfrm>
            <a:off x="785786" y="928670"/>
            <a:ext cx="1621465" cy="1714512"/>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43604" y="0"/>
            <a:ext cx="9387604" cy="2071678"/>
          </a:xfrm>
          <a:prstGeom prst="rect">
            <a:avLst/>
          </a:prstGeom>
          <a:noFill/>
          <a:ln w="9525">
            <a:noFill/>
            <a:miter lim="800000"/>
            <a:headEnd/>
            <a:tailEnd/>
          </a:ln>
          <a:effectLst/>
        </p:spPr>
      </p:pic>
      <p:sp>
        <p:nvSpPr>
          <p:cNvPr id="2" name="Titre 1"/>
          <p:cNvSpPr>
            <a:spLocks noGrp="1"/>
          </p:cNvSpPr>
          <p:nvPr>
            <p:ph type="ctrTitle"/>
          </p:nvPr>
        </p:nvSpPr>
        <p:spPr>
          <a:xfrm rot="828604">
            <a:off x="376642" y="411490"/>
            <a:ext cx="6556579" cy="957268"/>
          </a:xfrm>
        </p:spPr>
        <p:txBody>
          <a:bodyPr>
            <a:normAutofit/>
          </a:bodyPr>
          <a:lstStyle/>
          <a:p>
            <a:r>
              <a:rPr lang="fr-FR" sz="2000" b="1" dirty="0" smtClean="0">
                <a:solidFill>
                  <a:srgbClr val="FFFF00"/>
                </a:solidFill>
              </a:rPr>
              <a:t>Rendre grâce à Dieu pour la nourriture qu’il nous donne</a:t>
            </a:r>
            <a:endParaRPr lang="fr-FR" sz="2000" b="1" dirty="0">
              <a:solidFill>
                <a:srgbClr val="FFFF00"/>
              </a:solidFill>
            </a:endParaRPr>
          </a:p>
        </p:txBody>
      </p:sp>
      <p:sp>
        <p:nvSpPr>
          <p:cNvPr id="3" name="Sous-titre 2"/>
          <p:cNvSpPr>
            <a:spLocks noGrp="1"/>
          </p:cNvSpPr>
          <p:nvPr>
            <p:ph type="subTitle" idx="1"/>
          </p:nvPr>
        </p:nvSpPr>
        <p:spPr>
          <a:xfrm>
            <a:off x="3357554" y="2285992"/>
            <a:ext cx="3143272" cy="1214446"/>
          </a:xfrm>
        </p:spPr>
        <p:txBody>
          <a:bodyPr>
            <a:normAutofit/>
          </a:bodyPr>
          <a:lstStyle/>
          <a:p>
            <a:r>
              <a:rPr lang="fr-FR" sz="2000" b="1" dirty="0" smtClean="0">
                <a:solidFill>
                  <a:schemeClr val="tx2"/>
                </a:solidFill>
              </a:rPr>
              <a:t>Observe ces images,</a:t>
            </a:r>
          </a:p>
          <a:p>
            <a:r>
              <a:rPr lang="fr-FR" sz="2000" b="1" dirty="0" smtClean="0">
                <a:solidFill>
                  <a:schemeClr val="tx2"/>
                </a:solidFill>
              </a:rPr>
              <a:t>qu’est ce que cela te rappelle ?  </a:t>
            </a:r>
            <a:endParaRPr lang="fr-FR" sz="2000" b="1" dirty="0">
              <a:solidFill>
                <a:schemeClr val="tx2"/>
              </a:solidFill>
            </a:endParaRPr>
          </a:p>
        </p:txBody>
      </p:sp>
      <p:pic>
        <p:nvPicPr>
          <p:cNvPr id="7" name="Picture 2" descr="LE PRETRE ELEVE LA PATENE ET L'HOSTI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800125" y="1785926"/>
            <a:ext cx="2343875" cy="2857520"/>
          </a:xfrm>
          <a:prstGeom prst="rect">
            <a:avLst/>
          </a:prstGeom>
          <a:noFill/>
        </p:spPr>
      </p:pic>
      <p:pic>
        <p:nvPicPr>
          <p:cNvPr id="8" name="Picture 1"/>
          <p:cNvPicPr>
            <a:picLocks noChangeAspect="1" noChangeArrowheads="1"/>
          </p:cNvPicPr>
          <p:nvPr/>
        </p:nvPicPr>
        <p:blipFill>
          <a:blip r:embed="rId4">
            <a:clrChange>
              <a:clrFrom>
                <a:srgbClr val="FDFEFF"/>
              </a:clrFrom>
              <a:clrTo>
                <a:srgbClr val="FDFEFF">
                  <a:alpha val="0"/>
                </a:srgbClr>
              </a:clrTo>
            </a:clrChange>
          </a:blip>
          <a:srcRect/>
          <a:stretch>
            <a:fillRect/>
          </a:stretch>
        </p:blipFill>
        <p:spPr bwMode="auto">
          <a:xfrm>
            <a:off x="142844" y="2071678"/>
            <a:ext cx="3143272" cy="2801431"/>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rot="20791512">
            <a:off x="2129687" y="4051661"/>
            <a:ext cx="4857784" cy="1071837"/>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1029" name="Picture 5"/>
          <p:cNvPicPr>
            <a:picLocks noChangeAspect="1" noChangeArrowheads="1"/>
          </p:cNvPicPr>
          <p:nvPr/>
        </p:nvPicPr>
        <p:blipFill>
          <a:blip r:embed="rId6" cstate="print"/>
          <a:srcRect/>
          <a:stretch>
            <a:fillRect/>
          </a:stretch>
        </p:blipFill>
        <p:spPr bwMode="auto">
          <a:xfrm rot="777430">
            <a:off x="5285818" y="5586947"/>
            <a:ext cx="2143120" cy="875565"/>
          </a:xfrm>
          <a:prstGeom prst="rect">
            <a:avLst/>
          </a:prstGeom>
          <a:ln w="88900" cap="sq" cmpd="thickThin">
            <a:solidFill>
              <a:schemeClr val="accent1"/>
            </a:solidFill>
            <a:prstDash val="solid"/>
            <a:miter lim="800000"/>
          </a:ln>
          <a:effectLst>
            <a:innerShdw blurRad="76200">
              <a:srgbClr val="000000"/>
            </a:innerShdw>
          </a:effectLst>
        </p:spPr>
      </p:pic>
      <p:sp>
        <p:nvSpPr>
          <p:cNvPr id="10" name="ZoneTexte 9"/>
          <p:cNvSpPr txBox="1"/>
          <p:nvPr/>
        </p:nvSpPr>
        <p:spPr>
          <a:xfrm>
            <a:off x="2000232" y="6000768"/>
            <a:ext cx="2500330" cy="646331"/>
          </a:xfrm>
          <a:prstGeom prst="rect">
            <a:avLst/>
          </a:prstGeom>
          <a:noFill/>
        </p:spPr>
        <p:txBody>
          <a:bodyPr wrap="square" rtlCol="0">
            <a:spAutoFit/>
          </a:bodyPr>
          <a:lstStyle/>
          <a:p>
            <a:pPr algn="ctr"/>
            <a:r>
              <a:rPr lang="fr-FR" b="1" dirty="0" smtClean="0">
                <a:solidFill>
                  <a:schemeClr val="tx2"/>
                </a:solidFill>
              </a:rPr>
              <a:t>Complète le texte à trou p.19 de ton livret</a:t>
            </a:r>
            <a:endParaRPr lang="fr-FR"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par>
                                <p:cTn id="10" presetID="10"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barn(outVertical)">
                                      <p:cBhvr>
                                        <p:cTn id="26" dur="1000"/>
                                        <p:tgtEl>
                                          <p:spTgt spid="1028"/>
                                        </p:tgtEl>
                                      </p:cBhvr>
                                    </p:animEffect>
                                  </p:childTnLst>
                                </p:cTn>
                              </p:par>
                            </p:childTnLst>
                          </p:cTn>
                        </p:par>
                        <p:par>
                          <p:cTn id="27" fill="hold">
                            <p:stCondLst>
                              <p:cond delay="1000"/>
                            </p:stCondLst>
                            <p:childTnLst>
                              <p:par>
                                <p:cTn id="28" presetID="16" presetClass="entr" presetSubtype="37" fill="hold" nodeType="afterEffect">
                                  <p:stCondLst>
                                    <p:cond delay="0"/>
                                  </p:stCondLst>
                                  <p:childTnLst>
                                    <p:set>
                                      <p:cBhvr>
                                        <p:cTn id="29" dur="1" fill="hold">
                                          <p:stCondLst>
                                            <p:cond delay="0"/>
                                          </p:stCondLst>
                                        </p:cTn>
                                        <p:tgtEl>
                                          <p:spTgt spid="1029"/>
                                        </p:tgtEl>
                                        <p:attrNameLst>
                                          <p:attrName>style.visibility</p:attrName>
                                        </p:attrNameLst>
                                      </p:cBhvr>
                                      <p:to>
                                        <p:strVal val="visible"/>
                                      </p:to>
                                    </p:set>
                                    <p:animEffect transition="in" filter="barn(outVertical)">
                                      <p:cBhvr>
                                        <p:cTn id="30" dur="1000"/>
                                        <p:tgtEl>
                                          <p:spTgt spid="1029"/>
                                        </p:tgtEl>
                                      </p:cBhvr>
                                    </p:animEffect>
                                  </p:childTnLst>
                                </p:cTn>
                              </p:par>
                            </p:childTnLst>
                          </p:cTn>
                        </p:par>
                        <p:par>
                          <p:cTn id="31" fill="hold">
                            <p:stCondLst>
                              <p:cond delay="2000"/>
                            </p:stCondLst>
                            <p:childTnLst>
                              <p:par>
                                <p:cTn id="32" presetID="27" presetClass="entr" presetSubtype="0" fill="hold" grpId="0" nodeType="afterEffect">
                                  <p:stCondLst>
                                    <p:cond delay="0"/>
                                  </p:stCondLst>
                                  <p:iterate type="lt">
                                    <p:tmPct val="50000"/>
                                  </p:iterate>
                                  <p:childTnLst>
                                    <p:set>
                                      <p:cBhvr>
                                        <p:cTn id="33" dur="1" fill="hold">
                                          <p:stCondLst>
                                            <p:cond delay="0"/>
                                          </p:stCondLst>
                                        </p:cTn>
                                        <p:tgtEl>
                                          <p:spTgt spid="10"/>
                                        </p:tgtEl>
                                        <p:attrNameLst>
                                          <p:attrName>style.visibility</p:attrName>
                                        </p:attrNameLst>
                                      </p:cBhvr>
                                      <p:to>
                                        <p:strVal val="visible"/>
                                      </p:to>
                                    </p:set>
                                    <p:anim calcmode="discrete" valueType="clr">
                                      <p:cBhvr override="childStyle">
                                        <p:cTn id="3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0"/>
                                        </p:tgtEl>
                                        <p:attrNameLst>
                                          <p:attrName>fillcolor</p:attrName>
                                        </p:attrNameLst>
                                      </p:cBhvr>
                                      <p:tavLst>
                                        <p:tav tm="0">
                                          <p:val>
                                            <p:clrVal>
                                              <a:schemeClr val="accent2"/>
                                            </p:clrVal>
                                          </p:val>
                                        </p:tav>
                                        <p:tav tm="50000">
                                          <p:val>
                                            <p:clrVal>
                                              <a:schemeClr val="hlink"/>
                                            </p:clrVal>
                                          </p:val>
                                        </p:tav>
                                      </p:tavLst>
                                    </p:anim>
                                    <p:set>
                                      <p:cBhvr>
                                        <p:cTn id="36"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1357298"/>
          </a:xfrm>
          <a:solidFill>
            <a:srgbClr val="FFFF00"/>
          </a:solidFill>
          <a:ln w="76200">
            <a:solidFill>
              <a:srgbClr val="FFFF00"/>
            </a:solidFill>
          </a:ln>
        </p:spPr>
        <p:txBody>
          <a:bodyPr>
            <a:normAutofit/>
          </a:bodyPr>
          <a:lstStyle/>
          <a:p>
            <a:pPr lvl="2"/>
            <a:r>
              <a:rPr lang="fr-FR" b="1" dirty="0" smtClean="0">
                <a:solidFill>
                  <a:schemeClr val="tx2"/>
                </a:solidFill>
              </a:rPr>
              <a:t>Qu’est ce qui est nécessaire pour faire du pain ? </a:t>
            </a:r>
          </a:p>
          <a:p>
            <a:pPr lvl="2"/>
            <a:r>
              <a:rPr lang="fr-FR" b="1" dirty="0" smtClean="0">
                <a:solidFill>
                  <a:schemeClr val="tx2"/>
                </a:solidFill>
              </a:rPr>
              <a:t>Alors pourquoi bénit-on Dieu en disant que c’est Lui qui nous donne ce pain ?  (Tu es béni, toi qui nous donnes ce pain )</a:t>
            </a:r>
            <a:endParaRPr lang="fr-FR" b="1" dirty="0">
              <a:solidFill>
                <a:schemeClr val="tx2"/>
              </a:solidFill>
            </a:endParaRPr>
          </a:p>
        </p:txBody>
      </p:sp>
      <p:pic>
        <p:nvPicPr>
          <p:cNvPr id="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629400" y="2133600"/>
            <a:ext cx="2514600" cy="4724400"/>
          </a:xfrm>
          <a:prstGeom prst="rect">
            <a:avLst/>
          </a:prstGeom>
          <a:noFill/>
          <a:ln w="9525">
            <a:noFill/>
            <a:miter lim="800000"/>
            <a:headEnd/>
            <a:tailEnd/>
          </a:ln>
          <a:effectLst/>
        </p:spPr>
      </p:pic>
      <p:pic>
        <p:nvPicPr>
          <p:cNvPr id="2050" name="Picture 2" descr="Farmer Harvesting Wheat Cartoon Vector Clipart - FriendlyStock"/>
          <p:cNvPicPr>
            <a:picLocks noChangeAspect="1" noChangeArrowheads="1"/>
          </p:cNvPicPr>
          <p:nvPr/>
        </p:nvPicPr>
        <p:blipFill>
          <a:blip r:embed="rId3">
            <a:clrChange>
              <a:clrFrom>
                <a:srgbClr val="FFFFFF"/>
              </a:clrFrom>
              <a:clrTo>
                <a:srgbClr val="FFFFFF">
                  <a:alpha val="0"/>
                </a:srgbClr>
              </a:clrTo>
            </a:clrChange>
          </a:blip>
          <a:stretch>
            <a:fillRect/>
          </a:stretch>
        </p:blipFill>
        <p:spPr bwMode="auto">
          <a:xfrm rot="20949056">
            <a:off x="4569398" y="1128368"/>
            <a:ext cx="2429533" cy="323937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052" name="Picture 4" descr="Vincent Van Gogh - Post Impressionism - Auvers - Champ de ..."/>
          <p:cNvPicPr>
            <a:picLocks noChangeAspect="1" noChangeArrowheads="1"/>
          </p:cNvPicPr>
          <p:nvPr/>
        </p:nvPicPr>
        <p:blipFill>
          <a:blip r:embed="rId4"/>
          <a:srcRect/>
          <a:stretch>
            <a:fillRect/>
          </a:stretch>
        </p:blipFill>
        <p:spPr bwMode="auto">
          <a:xfrm>
            <a:off x="285720" y="1285860"/>
            <a:ext cx="3571900" cy="281833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à coins arrondis 6"/>
          <p:cNvSpPr/>
          <p:nvPr/>
        </p:nvSpPr>
        <p:spPr>
          <a:xfrm>
            <a:off x="357158" y="4500570"/>
            <a:ext cx="6715140" cy="2357430"/>
          </a:xfrm>
          <a:prstGeom prst="roundRect">
            <a:avLst/>
          </a:prstGeom>
          <a:solidFill>
            <a:srgbClr val="0707AD"/>
          </a:solidFill>
          <a:ln>
            <a:solidFill>
              <a:srgbClr val="070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FFFF00"/>
                </a:solidFill>
              </a:rPr>
              <a:t>Quand nous apportons le pain et le vin, nous reconnaissons</a:t>
            </a:r>
          </a:p>
          <a:p>
            <a:pPr>
              <a:buFont typeface="Wingdings"/>
              <a:buChar char="Ø"/>
            </a:pPr>
            <a:r>
              <a:rPr lang="fr-FR" b="1" dirty="0" smtClean="0">
                <a:solidFill>
                  <a:srgbClr val="FFFF00"/>
                </a:solidFill>
              </a:rPr>
              <a:t> Que nous avons reçu de Dieu la terre, avec mission de la   </a:t>
            </a:r>
          </a:p>
          <a:p>
            <a:r>
              <a:rPr lang="fr-FR" b="1" dirty="0" smtClean="0">
                <a:solidFill>
                  <a:srgbClr val="FFFF00"/>
                </a:solidFill>
              </a:rPr>
              <a:t>    cultiver, d’en prendre soin; </a:t>
            </a:r>
          </a:p>
          <a:p>
            <a:pPr>
              <a:buFont typeface="Wingdings"/>
              <a:buChar char="Ø"/>
            </a:pPr>
            <a:r>
              <a:rPr lang="fr-FR" b="1" dirty="0" smtClean="0">
                <a:solidFill>
                  <a:srgbClr val="FFFF00"/>
                </a:solidFill>
              </a:rPr>
              <a:t> que nous apportons à Dieu les fruits  de la création  et de notre  </a:t>
            </a:r>
          </a:p>
          <a:p>
            <a:r>
              <a:rPr lang="fr-FR" b="1" dirty="0" smtClean="0">
                <a:solidFill>
                  <a:srgbClr val="FFFF00"/>
                </a:solidFill>
              </a:rPr>
              <a:t>     travail;</a:t>
            </a:r>
          </a:p>
          <a:p>
            <a:pPr>
              <a:buFont typeface="Wingdings"/>
              <a:buChar char="Ø"/>
            </a:pPr>
            <a:r>
              <a:rPr lang="fr-FR" b="1" dirty="0" smtClean="0">
                <a:solidFill>
                  <a:srgbClr val="FFFF00"/>
                </a:solidFill>
              </a:rPr>
              <a:t> que nous recevons de Dieu ces dons devenus nourriture de vie    </a:t>
            </a:r>
          </a:p>
          <a:p>
            <a:r>
              <a:rPr lang="fr-FR" b="1" dirty="0" smtClean="0">
                <a:solidFill>
                  <a:srgbClr val="FFFF00"/>
                </a:solidFill>
              </a:rPr>
              <a:t>    pour chacun. </a:t>
            </a:r>
            <a:endParaRPr lang="fr-FR"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2000"/>
                                        <p:tgtEl>
                                          <p:spTgt spid="2052"/>
                                        </p:tgtEl>
                                      </p:cBhvr>
                                    </p:animEffect>
                                  </p:childTnLst>
                                </p:cTn>
                              </p:par>
                              <p:par>
                                <p:cTn id="22" presetID="10"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2000"/>
                                        <p:tgtEl>
                                          <p:spTgt spid="2050"/>
                                        </p:tgtEl>
                                      </p:cBhvr>
                                    </p:animEffect>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3000" fill="hold"/>
                                        <p:tgtEl>
                                          <p:spTgt spid="7"/>
                                        </p:tgtEl>
                                        <p:attrNameLst>
                                          <p:attrName>ppt_x</p:attrName>
                                        </p:attrNameLst>
                                      </p:cBhvr>
                                      <p:tavLst>
                                        <p:tav tm="0">
                                          <p:val>
                                            <p:strVal val="#ppt_x"/>
                                          </p:val>
                                        </p:tav>
                                        <p:tav tm="100000">
                                          <p:val>
                                            <p:strVal val="#ppt_x"/>
                                          </p:val>
                                        </p:tav>
                                      </p:tavLst>
                                    </p:anim>
                                    <p:anim calcmode="lin" valueType="num">
                                      <p:cBhvr additive="base">
                                        <p:cTn id="30"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928670"/>
          </a:xfrm>
          <a:solidFill>
            <a:srgbClr val="FFFF00"/>
          </a:solidFill>
          <a:ln w="76200">
            <a:solidFill>
              <a:srgbClr val="FFFF00"/>
            </a:solidFill>
          </a:ln>
        </p:spPr>
        <p:txBody>
          <a:bodyPr>
            <a:normAutofit/>
          </a:bodyPr>
          <a:lstStyle/>
          <a:p>
            <a:pPr lvl="2">
              <a:buNone/>
            </a:pPr>
            <a:r>
              <a:rPr lang="fr-FR" b="1" dirty="0" smtClean="0">
                <a:solidFill>
                  <a:schemeClr val="tx2"/>
                </a:solidFill>
              </a:rPr>
              <a:t>Découvrons  ce que  fait Jésus alors qu’une grande foule</a:t>
            </a:r>
          </a:p>
          <a:p>
            <a:pPr lvl="2">
              <a:buNone/>
            </a:pPr>
            <a:r>
              <a:rPr lang="fr-FR" b="1" dirty="0" smtClean="0">
                <a:solidFill>
                  <a:schemeClr val="tx2"/>
                </a:solidFill>
              </a:rPr>
              <a:t> le suit pour l’écouter.  </a:t>
            </a:r>
          </a:p>
        </p:txBody>
      </p:sp>
      <p:pic>
        <p:nvPicPr>
          <p:cNvPr id="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629400" y="2133600"/>
            <a:ext cx="2514600" cy="4724400"/>
          </a:xfrm>
          <a:prstGeom prst="rect">
            <a:avLst/>
          </a:prstGeom>
          <a:noFill/>
          <a:ln w="9525">
            <a:noFill/>
            <a:miter lim="800000"/>
            <a:headEnd/>
            <a:tailEnd/>
          </a:ln>
          <a:effectLst/>
        </p:spPr>
      </p:pic>
      <p:sp>
        <p:nvSpPr>
          <p:cNvPr id="7" name="Carré corné 6"/>
          <p:cNvSpPr/>
          <p:nvPr/>
        </p:nvSpPr>
        <p:spPr>
          <a:xfrm>
            <a:off x="2143108" y="928670"/>
            <a:ext cx="4786346" cy="5929330"/>
          </a:xfrm>
          <a:prstGeom prst="foldedCorner">
            <a:avLst/>
          </a:prstGeom>
          <a:solidFill>
            <a:schemeClr val="accent1">
              <a:lumMod val="40000"/>
              <a:lumOff val="60000"/>
            </a:schemeClr>
          </a:solidFill>
          <a:ln>
            <a:solidFill>
              <a:srgbClr val="070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b="1" dirty="0" smtClean="0">
              <a:solidFill>
                <a:schemeClr val="tx2"/>
              </a:solidFill>
            </a:endParaRPr>
          </a:p>
          <a:p>
            <a:endParaRPr lang="fr-FR" sz="1400" b="1" dirty="0" smtClean="0">
              <a:solidFill>
                <a:schemeClr val="tx2"/>
              </a:solidFill>
            </a:endParaRPr>
          </a:p>
          <a:p>
            <a:endParaRPr lang="fr-FR" sz="1400" b="1" dirty="0" smtClean="0">
              <a:solidFill>
                <a:schemeClr val="tx2"/>
              </a:solidFill>
            </a:endParaRPr>
          </a:p>
          <a:p>
            <a:pPr algn="just"/>
            <a:endParaRPr lang="fr-FR" sz="1400" b="1" dirty="0" smtClean="0">
              <a:solidFill>
                <a:schemeClr val="tx2"/>
              </a:solidFill>
            </a:endParaRPr>
          </a:p>
          <a:p>
            <a:pPr algn="just"/>
            <a:endParaRPr lang="fr-FR" sz="1400" b="1" dirty="0" smtClean="0">
              <a:solidFill>
                <a:schemeClr val="tx2"/>
              </a:solidFill>
            </a:endParaRPr>
          </a:p>
          <a:p>
            <a:pPr algn="just"/>
            <a:r>
              <a:rPr lang="fr-FR" sz="1400" b="1" dirty="0" smtClean="0">
                <a:solidFill>
                  <a:schemeClr val="tx2"/>
                </a:solidFill>
              </a:rPr>
              <a:t>02 Une grande foule le suivait, parce qu’elle avait vu les signes qu’il accomplissait sur les malades.</a:t>
            </a:r>
          </a:p>
          <a:p>
            <a:pPr algn="just"/>
            <a:r>
              <a:rPr lang="fr-FR" sz="1400" b="1" dirty="0" smtClean="0">
                <a:solidFill>
                  <a:schemeClr val="tx2"/>
                </a:solidFill>
              </a:rPr>
              <a:t>03 Jésus gravit la montagne, et là, il était assis avec ses disciples.</a:t>
            </a:r>
          </a:p>
          <a:p>
            <a:pPr algn="just"/>
            <a:r>
              <a:rPr lang="fr-FR" sz="1400" b="1" dirty="0" smtClean="0">
                <a:solidFill>
                  <a:schemeClr val="tx2"/>
                </a:solidFill>
              </a:rPr>
              <a:t>04 Or, la Pâque, la fête des Juifs, était proche.</a:t>
            </a:r>
          </a:p>
          <a:p>
            <a:pPr algn="just"/>
            <a:r>
              <a:rPr lang="fr-FR" sz="1400" b="1" dirty="0" smtClean="0">
                <a:solidFill>
                  <a:schemeClr val="tx2"/>
                </a:solidFill>
              </a:rPr>
              <a:t>05 Jésus leva les yeux et vit qu’une foule nombreuse venait à lui. Il dit à Philippe : « Où pourrions-nous acheter du pain pour qu’ils aient à manger ? »</a:t>
            </a:r>
          </a:p>
          <a:p>
            <a:pPr algn="just"/>
            <a:r>
              <a:rPr lang="fr-FR" sz="1400" b="1" dirty="0" smtClean="0">
                <a:solidFill>
                  <a:schemeClr val="tx2"/>
                </a:solidFill>
              </a:rPr>
              <a:t>07 Philippe lui répondit : « Le salaire de deux cents journées ne suffirait pas pour que chacun reçoive un peu de pain. »</a:t>
            </a:r>
          </a:p>
          <a:p>
            <a:pPr algn="just"/>
            <a:r>
              <a:rPr lang="fr-FR" sz="1400" b="1" dirty="0" smtClean="0">
                <a:solidFill>
                  <a:schemeClr val="tx2"/>
                </a:solidFill>
              </a:rPr>
              <a:t>08 Un de ses disciples, André, le frère de Simon-Pierre, lui dit :</a:t>
            </a:r>
          </a:p>
          <a:p>
            <a:pPr algn="just"/>
            <a:r>
              <a:rPr lang="fr-FR" sz="1400" b="1" dirty="0" smtClean="0">
                <a:solidFill>
                  <a:schemeClr val="tx2"/>
                </a:solidFill>
              </a:rPr>
              <a:t>09 « Il y a là un jeune garçon qui a cinq pains d’orge et deux poissons, mais qu’est-ce que cela pour tant de monde ! »</a:t>
            </a:r>
          </a:p>
          <a:p>
            <a:pPr algn="just"/>
            <a:r>
              <a:rPr lang="fr-FR" sz="1400" b="1" dirty="0" smtClean="0">
                <a:solidFill>
                  <a:schemeClr val="tx2"/>
                </a:solidFill>
              </a:rPr>
              <a:t>10 Jésus dit : « Faites asseoir les gens. » Il y avait beaucoup d’herbe à cet endroit. Ils s’assirent donc, au nombre d’environ cinq mille hommes.</a:t>
            </a:r>
          </a:p>
          <a:p>
            <a:pPr algn="just"/>
            <a:r>
              <a:rPr lang="fr-FR" sz="1400" b="1" dirty="0" smtClean="0">
                <a:solidFill>
                  <a:schemeClr val="tx2"/>
                </a:solidFill>
              </a:rPr>
              <a:t>11 Alors Jésus prit les pains et, après avoir rendu grâce, il les distribua aux convives ; il leur donna aussi du poisson, autant qu’ils en voulaient.</a:t>
            </a:r>
          </a:p>
          <a:p>
            <a:pPr algn="just"/>
            <a:r>
              <a:rPr lang="fr-FR" sz="1400" b="1" dirty="0" smtClean="0">
                <a:solidFill>
                  <a:schemeClr val="tx2"/>
                </a:solidFill>
              </a:rPr>
              <a:t>12 Quand ils eurent mangé à leur faim, il dit à ses disciples : « Rassemblez les morceaux en surplus, pour que rien ne se perde. »</a:t>
            </a:r>
          </a:p>
          <a:p>
            <a:pPr algn="just"/>
            <a:r>
              <a:rPr lang="fr-FR" sz="1400" b="1" dirty="0" smtClean="0">
                <a:solidFill>
                  <a:schemeClr val="tx2"/>
                </a:solidFill>
              </a:rPr>
              <a:t>13 Ils les rassemblèrent, et ils remplirent douze paniers avec les morceaux des cinq pains d’orge, restés en surplus</a:t>
            </a:r>
          </a:p>
          <a:p>
            <a:pPr algn="just"/>
            <a:r>
              <a:rPr lang="fr-FR" sz="1400" b="1" dirty="0" smtClean="0">
                <a:solidFill>
                  <a:schemeClr val="tx2"/>
                </a:solidFill>
              </a:rPr>
              <a:t> pour ceux qui prenaient cette nourriture.</a:t>
            </a:r>
          </a:p>
          <a:p>
            <a:endParaRPr lang="fr-FR" sz="1400" b="1" dirty="0" smtClean="0">
              <a:solidFill>
                <a:schemeClr val="tx2"/>
              </a:solidFill>
            </a:endParaRPr>
          </a:p>
          <a:p>
            <a:pPr>
              <a:buFont typeface="Wingdings"/>
              <a:buChar char="Ø"/>
            </a:pPr>
            <a:endParaRPr lang="fr-FR"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188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par>
                          <p:cTn id="16" fill="hold">
                            <p:stCondLst>
                              <p:cond delay="2720"/>
                            </p:stCondLst>
                            <p:childTnLst>
                              <p:par>
                                <p:cTn id="17" presetID="7"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3000" fill="hold"/>
                                        <p:tgtEl>
                                          <p:spTgt spid="7"/>
                                        </p:tgtEl>
                                        <p:attrNameLst>
                                          <p:attrName>ppt_x</p:attrName>
                                        </p:attrNameLst>
                                      </p:cBhvr>
                                      <p:tavLst>
                                        <p:tav tm="0">
                                          <p:val>
                                            <p:strVal val="#ppt_x"/>
                                          </p:val>
                                        </p:tav>
                                        <p:tav tm="100000">
                                          <p:val>
                                            <p:strVal val="#ppt_x"/>
                                          </p:val>
                                        </p:tav>
                                      </p:tavLst>
                                    </p:anim>
                                    <p:anim calcmode="lin" valueType="num">
                                      <p:cBhvr additive="base">
                                        <p:cTn id="20"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928670"/>
          </a:xfrm>
          <a:solidFill>
            <a:srgbClr val="FFFF00"/>
          </a:solidFill>
          <a:ln w="76200">
            <a:solidFill>
              <a:srgbClr val="FFFF00"/>
            </a:solidFill>
          </a:ln>
        </p:spPr>
        <p:txBody>
          <a:bodyPr>
            <a:normAutofit/>
          </a:bodyPr>
          <a:lstStyle/>
          <a:p>
            <a:pPr lvl="2">
              <a:buNone/>
            </a:pPr>
            <a:r>
              <a:rPr lang="fr-FR" b="1" dirty="0" smtClean="0">
                <a:solidFill>
                  <a:schemeClr val="tx2"/>
                </a:solidFill>
              </a:rPr>
              <a:t>Jésus aimerait que la foule qui suit, ait à manger</a:t>
            </a:r>
            <a:r>
              <a:rPr lang="fr-FR" b="1" dirty="0" smtClean="0">
                <a:solidFill>
                  <a:schemeClr val="tx2"/>
                </a:solidFill>
              </a:rPr>
              <a:t>,</a:t>
            </a:r>
          </a:p>
          <a:p>
            <a:pPr lvl="2">
              <a:buNone/>
            </a:pPr>
            <a:r>
              <a:rPr lang="fr-FR" b="1" dirty="0" smtClean="0">
                <a:solidFill>
                  <a:schemeClr val="tx2"/>
                </a:solidFill>
              </a:rPr>
              <a:t> </a:t>
            </a:r>
            <a:r>
              <a:rPr lang="fr-FR" b="1" dirty="0" smtClean="0">
                <a:solidFill>
                  <a:schemeClr val="tx2"/>
                </a:solidFill>
              </a:rPr>
              <a:t>mais y a-t-il assez de nourriture pour tous  ? </a:t>
            </a:r>
          </a:p>
        </p:txBody>
      </p:sp>
      <p:pic>
        <p:nvPicPr>
          <p:cNvPr id="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629400" y="2133600"/>
            <a:ext cx="2514600" cy="4724400"/>
          </a:xfrm>
          <a:prstGeom prst="rect">
            <a:avLst/>
          </a:prstGeom>
          <a:noFill/>
          <a:ln w="9525">
            <a:noFill/>
            <a:miter lim="800000"/>
            <a:headEnd/>
            <a:tailEnd/>
          </a:ln>
          <a:effectLst/>
        </p:spPr>
      </p:pic>
      <p:sp>
        <p:nvSpPr>
          <p:cNvPr id="5" name="ZoneTexte 4"/>
          <p:cNvSpPr txBox="1"/>
          <p:nvPr/>
        </p:nvSpPr>
        <p:spPr>
          <a:xfrm rot="413218">
            <a:off x="5652717" y="1270430"/>
            <a:ext cx="2214578" cy="1477328"/>
          </a:xfrm>
          <a:prstGeom prst="rect">
            <a:avLst/>
          </a:prstGeom>
          <a:solidFill>
            <a:srgbClr val="0707AD"/>
          </a:solidFill>
        </p:spPr>
        <p:txBody>
          <a:bodyPr wrap="square" rtlCol="0">
            <a:spAutoFit/>
          </a:bodyPr>
          <a:lstStyle/>
          <a:p>
            <a:r>
              <a:rPr lang="fr-FR" dirty="0" smtClean="0">
                <a:solidFill>
                  <a:srgbClr val="FFFF00"/>
                </a:solidFill>
              </a:rPr>
              <a:t>Est ce que certains gestes de Jésus vous rappellent ce que l’on vit à la messe? Lesquels ?  </a:t>
            </a:r>
            <a:endParaRPr lang="fr-FR" dirty="0">
              <a:solidFill>
                <a:srgbClr val="FFFF00"/>
              </a:solidFill>
            </a:endParaRPr>
          </a:p>
        </p:txBody>
      </p:sp>
      <p:sp>
        <p:nvSpPr>
          <p:cNvPr id="6" name="ZoneTexte 5"/>
          <p:cNvSpPr txBox="1"/>
          <p:nvPr/>
        </p:nvSpPr>
        <p:spPr>
          <a:xfrm rot="20675644">
            <a:off x="3366824" y="1287630"/>
            <a:ext cx="2214578" cy="369332"/>
          </a:xfrm>
          <a:prstGeom prst="rect">
            <a:avLst/>
          </a:prstGeom>
          <a:solidFill>
            <a:srgbClr val="0707AD"/>
          </a:solidFill>
        </p:spPr>
        <p:txBody>
          <a:bodyPr wrap="square" rtlCol="0">
            <a:spAutoFit/>
          </a:bodyPr>
          <a:lstStyle/>
          <a:p>
            <a:r>
              <a:rPr lang="fr-FR" dirty="0" smtClean="0">
                <a:solidFill>
                  <a:srgbClr val="FFFF00"/>
                </a:solidFill>
              </a:rPr>
              <a:t>Que fait alors Jésus ? </a:t>
            </a:r>
            <a:endParaRPr lang="fr-FR" dirty="0">
              <a:solidFill>
                <a:srgbClr val="FFFF00"/>
              </a:solidFill>
            </a:endParaRPr>
          </a:p>
        </p:txBody>
      </p:sp>
      <p:pic>
        <p:nvPicPr>
          <p:cNvPr id="34818" name="Picture 2"/>
          <p:cNvPicPr>
            <a:picLocks noChangeAspect="1" noChangeArrowheads="1"/>
          </p:cNvPicPr>
          <p:nvPr/>
        </p:nvPicPr>
        <p:blipFill>
          <a:blip r:embed="rId3"/>
          <a:srcRect/>
          <a:stretch>
            <a:fillRect/>
          </a:stretch>
        </p:blipFill>
        <p:spPr bwMode="auto">
          <a:xfrm rot="21389953">
            <a:off x="551299" y="1220192"/>
            <a:ext cx="2654118" cy="4100054"/>
          </a:xfrm>
          <a:prstGeom prst="rect">
            <a:avLst/>
          </a:prstGeom>
          <a:ln w="127000" cap="sq">
            <a:solidFill>
              <a:srgbClr val="FFFF00"/>
            </a:solidFill>
            <a:miter lim="800000"/>
          </a:ln>
          <a:effectLst>
            <a:outerShdw blurRad="57150" dist="50800" dir="2700000" algn="tl" rotWithShape="0">
              <a:srgbClr val="000000">
                <a:alpha val="40000"/>
              </a:srgbClr>
            </a:outerShdw>
          </a:effectLst>
        </p:spPr>
      </p:pic>
      <p:sp>
        <p:nvSpPr>
          <p:cNvPr id="8" name="ZoneTexte 7"/>
          <p:cNvSpPr txBox="1"/>
          <p:nvPr/>
        </p:nvSpPr>
        <p:spPr>
          <a:xfrm rot="581417">
            <a:off x="3535371" y="2701582"/>
            <a:ext cx="2516783" cy="1477328"/>
          </a:xfrm>
          <a:prstGeom prst="rect">
            <a:avLst/>
          </a:prstGeom>
          <a:solidFill>
            <a:srgbClr val="0707AD"/>
          </a:solidFill>
        </p:spPr>
        <p:txBody>
          <a:bodyPr wrap="square" rtlCol="0">
            <a:spAutoFit/>
          </a:bodyPr>
          <a:lstStyle/>
          <a:p>
            <a:r>
              <a:rPr lang="fr-FR" dirty="0" smtClean="0">
                <a:solidFill>
                  <a:srgbClr val="FFFF00"/>
                </a:solidFill>
              </a:rPr>
              <a:t>Regarde l’image de la multiplication des pains dans ton livret p. 19 en réécoutant le texte lu par un adulte.</a:t>
            </a:r>
            <a:endParaRPr lang="fr-FR" dirty="0">
              <a:solidFill>
                <a:srgbClr val="FFFF00"/>
              </a:solidFill>
            </a:endParaRPr>
          </a:p>
        </p:txBody>
      </p:sp>
      <p:sp>
        <p:nvSpPr>
          <p:cNvPr id="9" name="ZoneTexte 8"/>
          <p:cNvSpPr txBox="1"/>
          <p:nvPr/>
        </p:nvSpPr>
        <p:spPr>
          <a:xfrm rot="580602">
            <a:off x="3766949" y="4508269"/>
            <a:ext cx="3569773" cy="923330"/>
          </a:xfrm>
          <a:prstGeom prst="rect">
            <a:avLst/>
          </a:prstGeom>
          <a:solidFill>
            <a:srgbClr val="0707AD"/>
          </a:solidFill>
        </p:spPr>
        <p:txBody>
          <a:bodyPr wrap="square" rtlCol="0">
            <a:spAutoFit/>
          </a:bodyPr>
          <a:lstStyle/>
          <a:p>
            <a:r>
              <a:rPr lang="fr-FR" dirty="0" smtClean="0">
                <a:solidFill>
                  <a:srgbClr val="FFFF00"/>
                </a:solidFill>
              </a:rPr>
              <a:t>En prenant les quelques pains et en bénissant Dieu, qu’est ce que Jésus a rendu possible  pour la foule ? </a:t>
            </a:r>
            <a:endParaRPr lang="fr-FR" dirty="0">
              <a:solidFill>
                <a:srgbClr val="FFFF00"/>
              </a:solidFill>
            </a:endParaRPr>
          </a:p>
        </p:txBody>
      </p:sp>
      <p:sp>
        <p:nvSpPr>
          <p:cNvPr id="10" name="ZoneTexte 9"/>
          <p:cNvSpPr txBox="1"/>
          <p:nvPr/>
        </p:nvSpPr>
        <p:spPr>
          <a:xfrm rot="20675644">
            <a:off x="648300" y="5306830"/>
            <a:ext cx="2916030" cy="923330"/>
          </a:xfrm>
          <a:prstGeom prst="rect">
            <a:avLst/>
          </a:prstGeom>
          <a:solidFill>
            <a:srgbClr val="0707AD"/>
          </a:solidFill>
        </p:spPr>
        <p:txBody>
          <a:bodyPr wrap="square" rtlCol="0">
            <a:spAutoFit/>
          </a:bodyPr>
          <a:lstStyle/>
          <a:p>
            <a:r>
              <a:rPr lang="fr-FR" dirty="0" smtClean="0">
                <a:solidFill>
                  <a:srgbClr val="FFFF00"/>
                </a:solidFill>
              </a:rPr>
              <a:t>Est-ce que la foule est seulement heureuse d’avoir mangé du pain ? </a:t>
            </a:r>
            <a:endParaRPr lang="fr-FR" dirty="0">
              <a:solidFill>
                <a:srgbClr val="FFFF00"/>
              </a:solidFill>
            </a:endParaRPr>
          </a:p>
        </p:txBody>
      </p:sp>
      <p:sp>
        <p:nvSpPr>
          <p:cNvPr id="11" name="ZoneTexte 10"/>
          <p:cNvSpPr txBox="1"/>
          <p:nvPr/>
        </p:nvSpPr>
        <p:spPr>
          <a:xfrm>
            <a:off x="3786182" y="5786454"/>
            <a:ext cx="2991125" cy="923330"/>
          </a:xfrm>
          <a:prstGeom prst="rect">
            <a:avLst/>
          </a:prstGeom>
          <a:solidFill>
            <a:srgbClr val="0707AD"/>
          </a:solidFill>
        </p:spPr>
        <p:txBody>
          <a:bodyPr wrap="square" rtlCol="0">
            <a:spAutoFit/>
          </a:bodyPr>
          <a:lstStyle/>
          <a:p>
            <a:r>
              <a:rPr lang="fr-FR" dirty="0" smtClean="0">
                <a:solidFill>
                  <a:srgbClr val="FFFF00"/>
                </a:solidFill>
              </a:rPr>
              <a:t>Qu’est ce que cela a changé pour elle  que Jésus soit présent  à ce moment ?  </a:t>
            </a:r>
            <a:endParaRPr lang="fr-FR"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172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818"/>
                                        </p:tgtEl>
                                        <p:attrNameLst>
                                          <p:attrName>style.visibility</p:attrName>
                                        </p:attrNameLst>
                                      </p:cBhvr>
                                      <p:to>
                                        <p:strVal val="visible"/>
                                      </p:to>
                                    </p:set>
                                    <p:animEffect transition="in" filter="fade">
                                      <p:cBhvr>
                                        <p:cTn id="20" dur="2000"/>
                                        <p:tgtEl>
                                          <p:spTgt spid="3481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out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out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outVertic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out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37"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out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37"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out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our men arrived bringing a paralysed friend they wanted Jesus to heal. But the crowd around the house was so big they had no chance of getting inside. – Slide 2"/>
          <p:cNvPicPr>
            <a:picLocks noChangeAspect="1" noChangeArrowheads="1"/>
          </p:cNvPicPr>
          <p:nvPr/>
        </p:nvPicPr>
        <p:blipFill>
          <a:blip r:embed="rId2"/>
          <a:srcRect/>
          <a:stretch>
            <a:fillRect/>
          </a:stretch>
        </p:blipFill>
        <p:spPr bwMode="auto">
          <a:xfrm rot="21048226">
            <a:off x="560176" y="4399477"/>
            <a:ext cx="2459230" cy="1844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5848" name="Picture 8" descr="Jesus went up into the hills and taught them. He spent time healing the sick. There were around 5,000 men in the crowd plus women and children. – Slide 3"/>
          <p:cNvPicPr>
            <a:picLocks noChangeAspect="1" noChangeArrowheads="1"/>
          </p:cNvPicPr>
          <p:nvPr/>
        </p:nvPicPr>
        <p:blipFill>
          <a:blip r:embed="rId3"/>
          <a:srcRect/>
          <a:stretch>
            <a:fillRect/>
          </a:stretch>
        </p:blipFill>
        <p:spPr bwMode="auto">
          <a:xfrm rot="630025">
            <a:off x="4082987" y="4361157"/>
            <a:ext cx="2566869" cy="19251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629400" y="2133600"/>
            <a:ext cx="2514600" cy="4724400"/>
          </a:xfrm>
          <a:prstGeom prst="rect">
            <a:avLst/>
          </a:prstGeom>
          <a:noFill/>
          <a:ln w="9525">
            <a:noFill/>
            <a:miter lim="800000"/>
            <a:headEnd/>
            <a:tailEnd/>
          </a:ln>
          <a:effectLst/>
        </p:spPr>
      </p:pic>
      <p:sp>
        <p:nvSpPr>
          <p:cNvPr id="4" name="Espace réservé du contenu 2"/>
          <p:cNvSpPr txBox="1">
            <a:spLocks/>
          </p:cNvSpPr>
          <p:nvPr/>
        </p:nvSpPr>
        <p:spPr>
          <a:xfrm>
            <a:off x="0" y="0"/>
            <a:ext cx="9144000" cy="2000264"/>
          </a:xfrm>
          <a:prstGeom prst="rect">
            <a:avLst/>
          </a:prstGeom>
          <a:solidFill>
            <a:srgbClr val="FFFF00"/>
          </a:solidFill>
          <a:ln w="76200">
            <a:solidFill>
              <a:srgbClr val="2E21D9"/>
            </a:solidFill>
          </a:ln>
        </p:spPr>
        <p:txBody>
          <a:bodyPr vert="horz" lIns="91440" tIns="45720" rIns="91440" bIns="45720" rtlCol="0">
            <a:normAutofit/>
          </a:bodyPr>
          <a:lstStyle/>
          <a:p>
            <a:pPr marL="685800" lvl="1" indent="-228600">
              <a:spcBef>
                <a:spcPct val="20000"/>
              </a:spcBef>
              <a:buFont typeface="Arial" pitchFamily="34" charset="0"/>
              <a:buNone/>
            </a:pPr>
            <a:r>
              <a:rPr kumimoji="0" lang="fr-FR" sz="2400" b="1" i="0" u="none" strike="noStrike" kern="1200" cap="none" spc="0" normalizeH="0" baseline="0" noProof="0" dirty="0" smtClean="0">
                <a:ln>
                  <a:noFill/>
                </a:ln>
                <a:solidFill>
                  <a:schemeClr val="tx2"/>
                </a:solidFill>
                <a:effectLst/>
                <a:uLnTx/>
                <a:uFillTx/>
                <a:latin typeface="+mn-lt"/>
                <a:ea typeface="+mn-ea"/>
                <a:cs typeface="+mn-cs"/>
              </a:rPr>
              <a:t>Jésus se présente comme le pain de la vie: il nourrit,</a:t>
            </a:r>
          </a:p>
          <a:p>
            <a:pPr marL="685800" lvl="1" indent="-228600">
              <a:spcBef>
                <a:spcPct val="20000"/>
              </a:spcBef>
              <a:buFont typeface="Arial" pitchFamily="34" charset="0"/>
              <a:buNone/>
            </a:pPr>
            <a:r>
              <a:rPr kumimoji="0" lang="fr-FR" sz="2400" b="1" i="0" u="none" strike="noStrike" kern="1200" cap="none" spc="0" normalizeH="0" baseline="0" noProof="0" dirty="0" smtClean="0">
                <a:ln>
                  <a:noFill/>
                </a:ln>
                <a:solidFill>
                  <a:schemeClr val="tx2"/>
                </a:solidFill>
                <a:effectLst/>
                <a:uLnTx/>
                <a:uFillTx/>
                <a:latin typeface="+mn-lt"/>
                <a:ea typeface="+mn-ea"/>
                <a:cs typeface="+mn-cs"/>
              </a:rPr>
              <a:t>il rassemble les personnes, il veut que l’on reste</a:t>
            </a:r>
            <a:r>
              <a:rPr kumimoji="0" lang="fr-FR" sz="2400" b="1" i="0" u="none" strike="noStrike" kern="1200" cap="none" spc="0" normalizeH="0" noProof="0" dirty="0" smtClean="0">
                <a:ln>
                  <a:noFill/>
                </a:ln>
                <a:solidFill>
                  <a:schemeClr val="tx2"/>
                </a:solidFill>
                <a:effectLst/>
                <a:uLnTx/>
                <a:uFillTx/>
                <a:latin typeface="+mn-lt"/>
                <a:ea typeface="+mn-ea"/>
                <a:cs typeface="+mn-cs"/>
              </a:rPr>
              <a:t> avec lui…</a:t>
            </a:r>
          </a:p>
          <a:p>
            <a:pPr marL="685800" lvl="1" indent="-228600">
              <a:spcBef>
                <a:spcPct val="20000"/>
              </a:spcBef>
              <a:buFont typeface="Arial" pitchFamily="34" charset="0"/>
              <a:buNone/>
            </a:pPr>
            <a:r>
              <a:rPr lang="fr-FR" sz="2400" b="1" baseline="0" dirty="0" smtClean="0">
                <a:solidFill>
                  <a:schemeClr val="tx2"/>
                </a:solidFill>
              </a:rPr>
              <a:t>Au début, la foule a suivi Jésus parce qu’il guérissait</a:t>
            </a:r>
          </a:p>
          <a:p>
            <a:pPr marL="685800" lvl="1" indent="-228600">
              <a:spcBef>
                <a:spcPct val="20000"/>
              </a:spcBef>
              <a:buFont typeface="Arial" pitchFamily="34" charset="0"/>
              <a:buNone/>
            </a:pPr>
            <a:r>
              <a:rPr lang="fr-FR" sz="2400" b="1" baseline="0" dirty="0" smtClean="0">
                <a:solidFill>
                  <a:schemeClr val="tx2"/>
                </a:solidFill>
              </a:rPr>
              <a:t>les malades.</a:t>
            </a:r>
          </a:p>
        </p:txBody>
      </p:sp>
      <p:pic>
        <p:nvPicPr>
          <p:cNvPr id="35846" name="Picture 6" descr="The disciples had just returned from going around villages preaching and healing the sick. They had also heard the news that John the Baptist had been executed by Herod Antipas. Jesus and His disciples got in a boat a sailed to a remote place. – Slide 1"/>
          <p:cNvPicPr>
            <a:picLocks noChangeAspect="1" noChangeArrowheads="1"/>
          </p:cNvPicPr>
          <p:nvPr/>
        </p:nvPicPr>
        <p:blipFill>
          <a:blip r:embed="rId5"/>
          <a:srcRect/>
          <a:stretch>
            <a:fillRect/>
          </a:stretch>
        </p:blipFill>
        <p:spPr bwMode="auto">
          <a:xfrm rot="21241878">
            <a:off x="2806676" y="1698375"/>
            <a:ext cx="2537316" cy="1902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par>
                          <p:cTn id="10" fill="hold">
                            <p:stCondLst>
                              <p:cond delay="18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13"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4">
                                            <p:txEl>
                                              <p:pRg st="1" end="1"/>
                                            </p:txEl>
                                          </p:spTgt>
                                        </p:tgtEl>
                                        <p:attrNameLst>
                                          <p:attrName>fill.type</p:attrName>
                                        </p:attrNameLst>
                                      </p:cBhvr>
                                      <p:to>
                                        <p:strVal val="solid"/>
                                      </p:to>
                                    </p:set>
                                  </p:childTnLst>
                                </p:cTn>
                              </p:par>
                            </p:childTnLst>
                          </p:cTn>
                        </p:par>
                        <p:par>
                          <p:cTn id="16" fill="hold">
                            <p:stCondLst>
                              <p:cond delay="384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19"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4">
                                            <p:txEl>
                                              <p:pRg st="2" end="2"/>
                                            </p:txEl>
                                          </p:spTgt>
                                        </p:tgtEl>
                                        <p:attrNameLst>
                                          <p:attrName>fill.type</p:attrName>
                                        </p:attrNameLst>
                                      </p:cBhvr>
                                      <p:to>
                                        <p:strVal val="solid"/>
                                      </p:to>
                                    </p:set>
                                  </p:childTnLst>
                                </p:cTn>
                              </p:par>
                            </p:childTnLst>
                          </p:cTn>
                        </p:par>
                        <p:par>
                          <p:cTn id="22" fill="hold">
                            <p:stCondLst>
                              <p:cond delay="572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4">
                                            <p:txEl>
                                              <p:pRg st="3" end="3"/>
                                            </p:txEl>
                                          </p:spTgt>
                                        </p:tgtEl>
                                        <p:attrNameLst>
                                          <p:attrName>style.visibility</p:attrName>
                                        </p:attrNameLst>
                                      </p:cBhvr>
                                      <p:to>
                                        <p:strVal val="visible"/>
                                      </p:to>
                                    </p:set>
                                    <p:anim calcmode="discrete" valueType="clr">
                                      <p:cBhvr override="childStyle">
                                        <p:cTn id="25" dur="80"/>
                                        <p:tgtEl>
                                          <p:spTgt spid="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4">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4">
                                            <p:txEl>
                                              <p:pRg st="3" end="3"/>
                                            </p:txEl>
                                          </p:spTgt>
                                        </p:tgtEl>
                                        <p:attrNameLst>
                                          <p:attrName>fill.type</p:attrName>
                                        </p:attrNameLst>
                                      </p:cBhvr>
                                      <p:to>
                                        <p:strVal val="solid"/>
                                      </p:to>
                                    </p:set>
                                  </p:childTnLst>
                                </p:cTn>
                              </p:par>
                              <p:par>
                                <p:cTn id="28" presetID="10" presetClass="entr" presetSubtype="0" fill="hold" nodeType="withEffect">
                                  <p:stCondLst>
                                    <p:cond delay="0"/>
                                  </p:stCondLst>
                                  <p:childTnLst>
                                    <p:set>
                                      <p:cBhvr>
                                        <p:cTn id="29" dur="1" fill="hold">
                                          <p:stCondLst>
                                            <p:cond delay="0"/>
                                          </p:stCondLst>
                                        </p:cTn>
                                        <p:tgtEl>
                                          <p:spTgt spid="35842"/>
                                        </p:tgtEl>
                                        <p:attrNameLst>
                                          <p:attrName>style.visibility</p:attrName>
                                        </p:attrNameLst>
                                      </p:cBhvr>
                                      <p:to>
                                        <p:strVal val="visible"/>
                                      </p:to>
                                    </p:set>
                                    <p:animEffect transition="in" filter="fade">
                                      <p:cBhvr>
                                        <p:cTn id="30" dur="2000"/>
                                        <p:tgtEl>
                                          <p:spTgt spid="35842"/>
                                        </p:tgtEl>
                                      </p:cBhvr>
                                    </p:animEffect>
                                  </p:childTnLst>
                                </p:cTn>
                              </p:par>
                              <p:par>
                                <p:cTn id="31" presetID="10" presetClass="entr" presetSubtype="0" fill="hold" nodeType="withEffect">
                                  <p:stCondLst>
                                    <p:cond delay="0"/>
                                  </p:stCondLst>
                                  <p:childTnLst>
                                    <p:set>
                                      <p:cBhvr>
                                        <p:cTn id="32" dur="1" fill="hold">
                                          <p:stCondLst>
                                            <p:cond delay="0"/>
                                          </p:stCondLst>
                                        </p:cTn>
                                        <p:tgtEl>
                                          <p:spTgt spid="35846"/>
                                        </p:tgtEl>
                                        <p:attrNameLst>
                                          <p:attrName>style.visibility</p:attrName>
                                        </p:attrNameLst>
                                      </p:cBhvr>
                                      <p:to>
                                        <p:strVal val="visible"/>
                                      </p:to>
                                    </p:set>
                                    <p:animEffect transition="in" filter="fade">
                                      <p:cBhvr>
                                        <p:cTn id="33" dur="2000"/>
                                        <p:tgtEl>
                                          <p:spTgt spid="35846"/>
                                        </p:tgtEl>
                                      </p:cBhvr>
                                    </p:animEffect>
                                  </p:childTnLst>
                                </p:cTn>
                              </p:par>
                              <p:par>
                                <p:cTn id="34" presetID="10" presetClass="entr" presetSubtype="0" fill="hold" nodeType="withEffect">
                                  <p:stCondLst>
                                    <p:cond delay="0"/>
                                  </p:stCondLst>
                                  <p:childTnLst>
                                    <p:set>
                                      <p:cBhvr>
                                        <p:cTn id="35" dur="1" fill="hold">
                                          <p:stCondLst>
                                            <p:cond delay="0"/>
                                          </p:stCondLst>
                                        </p:cTn>
                                        <p:tgtEl>
                                          <p:spTgt spid="35848"/>
                                        </p:tgtEl>
                                        <p:attrNameLst>
                                          <p:attrName>style.visibility</p:attrName>
                                        </p:attrNameLst>
                                      </p:cBhvr>
                                      <p:to>
                                        <p:strVal val="visible"/>
                                      </p:to>
                                    </p:set>
                                    <p:animEffect transition="in" filter="fade">
                                      <p:cBhvr>
                                        <p:cTn id="36" dur="20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Jesus took the five loaves and two fish, looked up into the sky, and gave thanks. Then He broke off pieces for His disciples to set before the crowd. – Slide 9"/>
          <p:cNvPicPr>
            <a:picLocks noChangeAspect="1" noChangeArrowheads="1"/>
          </p:cNvPicPr>
          <p:nvPr/>
        </p:nvPicPr>
        <p:blipFill>
          <a:blip r:embed="rId2"/>
          <a:srcRect/>
          <a:stretch>
            <a:fillRect/>
          </a:stretch>
        </p:blipFill>
        <p:spPr bwMode="auto">
          <a:xfrm rot="21134015">
            <a:off x="280525" y="3490877"/>
            <a:ext cx="3375621" cy="25317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629400" y="2133600"/>
            <a:ext cx="2514600" cy="4724400"/>
          </a:xfrm>
          <a:prstGeom prst="rect">
            <a:avLst/>
          </a:prstGeom>
          <a:noFill/>
          <a:ln w="9525">
            <a:noFill/>
            <a:miter lim="800000"/>
            <a:headEnd/>
            <a:tailEnd/>
          </a:ln>
          <a:effectLst/>
        </p:spPr>
      </p:pic>
      <p:sp>
        <p:nvSpPr>
          <p:cNvPr id="4" name="Espace réservé du contenu 2"/>
          <p:cNvSpPr txBox="1">
            <a:spLocks/>
          </p:cNvSpPr>
          <p:nvPr/>
        </p:nvSpPr>
        <p:spPr>
          <a:xfrm>
            <a:off x="3214646" y="0"/>
            <a:ext cx="5929354" cy="3000372"/>
          </a:xfrm>
          <a:prstGeom prst="rect">
            <a:avLst/>
          </a:prstGeom>
          <a:solidFill>
            <a:srgbClr val="FFFF00"/>
          </a:solidFill>
          <a:ln w="76200">
            <a:solidFill>
              <a:srgbClr val="2E21D9"/>
            </a:solidFill>
          </a:ln>
        </p:spPr>
        <p:txBody>
          <a:bodyPr vert="horz" lIns="91440" tIns="45720" rIns="91440" bIns="45720" rtlCol="0">
            <a:normAutofit fontScale="92500" lnSpcReduction="10000"/>
          </a:bodyPr>
          <a:lstStyle/>
          <a:p>
            <a:pPr marL="685800" lvl="1" indent="-228600">
              <a:spcBef>
                <a:spcPct val="20000"/>
              </a:spcBef>
              <a:defRPr/>
            </a:pPr>
            <a:r>
              <a:rPr lang="fr-FR" sz="2400" b="1" dirty="0" smtClean="0">
                <a:solidFill>
                  <a:schemeClr val="tx2"/>
                </a:solidFill>
              </a:rPr>
              <a:t>Avec la multiplication des pains, </a:t>
            </a:r>
          </a:p>
          <a:p>
            <a:pPr marL="685800" lvl="1" indent="-228600">
              <a:spcBef>
                <a:spcPct val="20000"/>
              </a:spcBef>
              <a:defRPr/>
            </a:pPr>
            <a:r>
              <a:rPr lang="fr-FR" sz="2400" b="1" dirty="0" smtClean="0">
                <a:solidFill>
                  <a:schemeClr val="tx2"/>
                </a:solidFill>
              </a:rPr>
              <a:t>la foule a été rassasiée. </a:t>
            </a:r>
          </a:p>
          <a:p>
            <a:pPr marL="685800" lvl="1" indent="-228600">
              <a:spcBef>
                <a:spcPct val="20000"/>
              </a:spcBef>
              <a:defRPr/>
            </a:pPr>
            <a:r>
              <a:rPr lang="fr-FR" sz="2400" b="1" dirty="0" smtClean="0">
                <a:solidFill>
                  <a:schemeClr val="tx2"/>
                </a:solidFill>
              </a:rPr>
              <a:t>Elle a fait l’expérience de la joie </a:t>
            </a:r>
          </a:p>
          <a:p>
            <a:pPr marL="685800" lvl="1" indent="-228600">
              <a:spcBef>
                <a:spcPct val="20000"/>
              </a:spcBef>
              <a:defRPr/>
            </a:pPr>
            <a:r>
              <a:rPr lang="fr-FR" sz="2400" b="1" dirty="0" smtClean="0">
                <a:solidFill>
                  <a:schemeClr val="tx2"/>
                </a:solidFill>
              </a:rPr>
              <a:t>d’être avec Jésus, de vivre ensemble</a:t>
            </a:r>
          </a:p>
          <a:p>
            <a:pPr marL="685800" lvl="1" indent="-228600">
              <a:spcBef>
                <a:spcPct val="20000"/>
              </a:spcBef>
              <a:defRPr/>
            </a:pPr>
            <a:r>
              <a:rPr lang="fr-FR" sz="2400" b="1" dirty="0" smtClean="0">
                <a:solidFill>
                  <a:schemeClr val="tx2"/>
                </a:solidFill>
              </a:rPr>
              <a:t>des moments de fraternité, de partage.</a:t>
            </a:r>
          </a:p>
          <a:p>
            <a:pPr marL="685800" lvl="1" indent="-228600">
              <a:spcBef>
                <a:spcPct val="20000"/>
              </a:spcBef>
              <a:defRPr/>
            </a:pPr>
            <a:r>
              <a:rPr lang="fr-FR" sz="2400" b="1" dirty="0" smtClean="0">
                <a:solidFill>
                  <a:schemeClr val="tx2"/>
                </a:solidFill>
              </a:rPr>
              <a:t>Comblée dans ses faims terrestres, </a:t>
            </a:r>
          </a:p>
          <a:p>
            <a:pPr marL="685800" lvl="1" indent="-228600">
              <a:spcBef>
                <a:spcPct val="20000"/>
              </a:spcBef>
              <a:defRPr/>
            </a:pPr>
            <a:r>
              <a:rPr lang="fr-FR" sz="2400" b="1" dirty="0" smtClean="0">
                <a:solidFill>
                  <a:schemeClr val="tx2"/>
                </a:solidFill>
              </a:rPr>
              <a:t>la foule est alors prête à accueillir ce que</a:t>
            </a:r>
          </a:p>
          <a:p>
            <a:pPr marL="685800" lvl="1" indent="-228600">
              <a:spcBef>
                <a:spcPct val="20000"/>
              </a:spcBef>
              <a:defRPr/>
            </a:pPr>
            <a:r>
              <a:rPr lang="fr-FR" sz="2400" b="1" dirty="0" smtClean="0">
                <a:solidFill>
                  <a:schemeClr val="tx2"/>
                </a:solidFill>
              </a:rPr>
              <a:t>Jésus veut lui donner: la Vie avec lui. </a:t>
            </a:r>
          </a:p>
        </p:txBody>
      </p:sp>
      <p:pic>
        <p:nvPicPr>
          <p:cNvPr id="35850" name="Picture 10" descr="Andrew, Simon Peter’s brother, spoke up. ‘There’s a young boy here with five barley loaves and a couple of fish! But what good is that with all these mouths to feed?’ – Slide 7"/>
          <p:cNvPicPr>
            <a:picLocks noChangeAspect="1" noChangeArrowheads="1"/>
          </p:cNvPicPr>
          <p:nvPr/>
        </p:nvPicPr>
        <p:blipFill>
          <a:blip r:embed="rId4"/>
          <a:srcRect/>
          <a:stretch>
            <a:fillRect/>
          </a:stretch>
        </p:blipFill>
        <p:spPr bwMode="auto">
          <a:xfrm rot="854227">
            <a:off x="4270414" y="4463151"/>
            <a:ext cx="2717262" cy="20379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5852" name="Picture 12" descr="‘Tell everyone to sit down in groups of around fifty,’ Jesus ordered. – Slide 8"/>
          <p:cNvPicPr>
            <a:picLocks noChangeAspect="1" noChangeArrowheads="1"/>
          </p:cNvPicPr>
          <p:nvPr/>
        </p:nvPicPr>
        <p:blipFill>
          <a:blip r:embed="rId5"/>
          <a:srcRect/>
          <a:stretch>
            <a:fillRect/>
          </a:stretch>
        </p:blipFill>
        <p:spPr bwMode="auto">
          <a:xfrm>
            <a:off x="357158" y="428604"/>
            <a:ext cx="2683947" cy="20129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par>
                                <p:cTn id="10" presetID="10" presetClass="entr" presetSubtype="0" fill="hold" nodeType="withEffect">
                                  <p:stCondLst>
                                    <p:cond delay="0"/>
                                  </p:stCondLst>
                                  <p:childTnLst>
                                    <p:set>
                                      <p:cBhvr>
                                        <p:cTn id="11" dur="1" fill="hold">
                                          <p:stCondLst>
                                            <p:cond delay="0"/>
                                          </p:stCondLst>
                                        </p:cTn>
                                        <p:tgtEl>
                                          <p:spTgt spid="35852"/>
                                        </p:tgtEl>
                                        <p:attrNameLst>
                                          <p:attrName>style.visibility</p:attrName>
                                        </p:attrNameLst>
                                      </p:cBhvr>
                                      <p:to>
                                        <p:strVal val="visible"/>
                                      </p:to>
                                    </p:set>
                                    <p:animEffect transition="in" filter="fade">
                                      <p:cBhvr>
                                        <p:cTn id="12" dur="2000"/>
                                        <p:tgtEl>
                                          <p:spTgt spid="35852"/>
                                        </p:tgtEl>
                                      </p:cBhvr>
                                    </p:animEffect>
                                  </p:childTnLst>
                                </p:cTn>
                              </p:par>
                              <p:par>
                                <p:cTn id="13" presetID="10" presetClass="entr" presetSubtype="0" fill="hold" nodeType="withEffect">
                                  <p:stCondLst>
                                    <p:cond delay="0"/>
                                  </p:stCondLst>
                                  <p:childTnLst>
                                    <p:set>
                                      <p:cBhvr>
                                        <p:cTn id="14" dur="1" fill="hold">
                                          <p:stCondLst>
                                            <p:cond delay="0"/>
                                          </p:stCondLst>
                                        </p:cTn>
                                        <p:tgtEl>
                                          <p:spTgt spid="35844"/>
                                        </p:tgtEl>
                                        <p:attrNameLst>
                                          <p:attrName>style.visibility</p:attrName>
                                        </p:attrNameLst>
                                      </p:cBhvr>
                                      <p:to>
                                        <p:strVal val="visible"/>
                                      </p:to>
                                    </p:set>
                                    <p:animEffect transition="in" filter="fade">
                                      <p:cBhvr>
                                        <p:cTn id="15" dur="2000"/>
                                        <p:tgtEl>
                                          <p:spTgt spid="35844"/>
                                        </p:tgtEl>
                                      </p:cBhvr>
                                    </p:animEffect>
                                  </p:childTnLst>
                                </p:cTn>
                              </p:par>
                              <p:par>
                                <p:cTn id="16" presetID="10" presetClass="entr" presetSubtype="0" fill="hold" nodeType="withEffect">
                                  <p:stCondLst>
                                    <p:cond delay="0"/>
                                  </p:stCondLst>
                                  <p:childTnLst>
                                    <p:set>
                                      <p:cBhvr>
                                        <p:cTn id="17" dur="1" fill="hold">
                                          <p:stCondLst>
                                            <p:cond delay="0"/>
                                          </p:stCondLst>
                                        </p:cTn>
                                        <p:tgtEl>
                                          <p:spTgt spid="35850"/>
                                        </p:tgtEl>
                                        <p:attrNameLst>
                                          <p:attrName>style.visibility</p:attrName>
                                        </p:attrNameLst>
                                      </p:cBhvr>
                                      <p:to>
                                        <p:strVal val="visible"/>
                                      </p:to>
                                    </p:set>
                                    <p:animEffect transition="in" filter="fade">
                                      <p:cBhvr>
                                        <p:cTn id="18" dur="20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42852"/>
            <a:ext cx="6729402" cy="3571899"/>
          </a:xfrm>
        </p:spPr>
        <p:txBody>
          <a:bodyPr>
            <a:normAutofit fontScale="62500" lnSpcReduction="20000"/>
          </a:bodyPr>
          <a:lstStyle/>
          <a:p>
            <a:r>
              <a:rPr lang="fr-FR" b="1" dirty="0" smtClean="0">
                <a:solidFill>
                  <a:srgbClr val="2E21D9"/>
                </a:solidFill>
              </a:rPr>
              <a:t>Quand nous mangeons le pain du boulanger, </a:t>
            </a:r>
          </a:p>
          <a:p>
            <a:pPr>
              <a:buNone/>
            </a:pPr>
            <a:r>
              <a:rPr lang="fr-FR" b="1" dirty="0" smtClean="0">
                <a:solidFill>
                  <a:srgbClr val="2E21D9"/>
                </a:solidFill>
              </a:rPr>
              <a:t>       nous permettons à notre corps de bien vivre; c’est vital!</a:t>
            </a:r>
          </a:p>
          <a:p>
            <a:pPr>
              <a:buNone/>
            </a:pPr>
            <a:endParaRPr lang="fr-FR" b="1" dirty="0" smtClean="0">
              <a:solidFill>
                <a:srgbClr val="2E21D9"/>
              </a:solidFill>
            </a:endParaRPr>
          </a:p>
          <a:p>
            <a:r>
              <a:rPr lang="fr-FR" b="1" dirty="0" smtClean="0">
                <a:solidFill>
                  <a:srgbClr val="2E21D9"/>
                </a:solidFill>
              </a:rPr>
              <a:t>En partageant le pain et en nourrissant la foule,</a:t>
            </a:r>
          </a:p>
          <a:p>
            <a:pPr>
              <a:buNone/>
            </a:pPr>
            <a:r>
              <a:rPr lang="fr-FR" b="1" dirty="0" smtClean="0">
                <a:solidFill>
                  <a:srgbClr val="2E21D9"/>
                </a:solidFill>
              </a:rPr>
              <a:t>      Jésus fait découvrir que ce qui fait vivre, ce n’est pas seulement de manger du pain, mais c’est d’être proche de Lui.</a:t>
            </a:r>
          </a:p>
          <a:p>
            <a:pPr>
              <a:buNone/>
            </a:pPr>
            <a:endParaRPr lang="fr-FR" b="1" dirty="0" smtClean="0">
              <a:solidFill>
                <a:srgbClr val="2E21D9"/>
              </a:solidFill>
            </a:endParaRPr>
          </a:p>
          <a:p>
            <a:r>
              <a:rPr lang="fr-FR" b="1" dirty="0" smtClean="0">
                <a:solidFill>
                  <a:srgbClr val="2E21D9"/>
                </a:solidFill>
              </a:rPr>
              <a:t>Pour nous aujourd’hui, Jésus est le pain de la Vie: ressuscité, il est vivant au milieu de nous et veut nous faire entrer dans ce bonheur et dans cette vie avec Lui. </a:t>
            </a:r>
            <a:endParaRPr lang="fr-FR" b="1" dirty="0">
              <a:solidFill>
                <a:srgbClr val="2E21D9"/>
              </a:solidFill>
            </a:endParaRPr>
          </a:p>
        </p:txBody>
      </p:sp>
      <p:pic>
        <p:nvPicPr>
          <p:cNvPr id="4" name="Picture 2"/>
          <p:cNvPicPr>
            <a:picLocks noChangeAspect="1" noChangeArrowheads="1"/>
          </p:cNvPicPr>
          <p:nvPr/>
        </p:nvPicPr>
        <p:blipFill>
          <a:blip r:embed="rId2" cstate="print"/>
          <a:srcRect/>
          <a:stretch>
            <a:fillRect/>
          </a:stretch>
        </p:blipFill>
        <p:spPr bwMode="auto">
          <a:xfrm rot="20914274">
            <a:off x="7052640" y="141702"/>
            <a:ext cx="1643277" cy="2128853"/>
          </a:xfrm>
          <a:prstGeom prst="rect">
            <a:avLst/>
          </a:prstGeom>
          <a:solidFill>
            <a:srgbClr val="000000">
              <a:shade val="95000"/>
            </a:srgbClr>
          </a:solidFill>
          <a:ln w="444500" cap="sq">
            <a:solidFill>
              <a:srgbClr val="FFFF00"/>
            </a:solidFill>
            <a:miter lim="800000"/>
          </a:ln>
          <a:effectLst>
            <a:outerShdw blurRad="254000" dist="190500" dir="2700000" sy="90000" algn="bl" rotWithShape="0">
              <a:srgbClr val="000000">
                <a:alpha val="40000"/>
              </a:srgbClr>
            </a:outerShdw>
          </a:effectLst>
        </p:spPr>
      </p:pic>
      <p:pic>
        <p:nvPicPr>
          <p:cNvPr id="5"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629400" y="2133600"/>
            <a:ext cx="2514600" cy="4724400"/>
          </a:xfrm>
          <a:prstGeom prst="rect">
            <a:avLst/>
          </a:prstGeom>
          <a:noFill/>
          <a:ln w="9525">
            <a:noFill/>
            <a:miter lim="800000"/>
            <a:headEnd/>
            <a:tailEnd/>
          </a:ln>
          <a:effectLst/>
        </p:spPr>
      </p:pic>
      <p:sp>
        <p:nvSpPr>
          <p:cNvPr id="7" name="Bulle ronde 6"/>
          <p:cNvSpPr/>
          <p:nvPr/>
        </p:nvSpPr>
        <p:spPr>
          <a:xfrm>
            <a:off x="357158" y="3714752"/>
            <a:ext cx="2357454" cy="1357322"/>
          </a:xfrm>
          <a:prstGeom prst="wedgeEllipseCallout">
            <a:avLst>
              <a:gd name="adj1" fmla="val -62697"/>
              <a:gd name="adj2" fmla="val -62243"/>
            </a:avLst>
          </a:prstGeom>
          <a:solidFill>
            <a:srgbClr val="0707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Relis le texte que tu as complété à la page 19.</a:t>
            </a:r>
            <a:endParaRPr lang="fr-FR" dirty="0"/>
          </a:p>
        </p:txBody>
      </p:sp>
      <p:pic>
        <p:nvPicPr>
          <p:cNvPr id="9" name="Image 8" descr="How to Be Born Again (with Pictures) - wikiHow"/>
          <p:cNvPicPr/>
          <p:nvPr/>
        </p:nvPicPr>
        <p:blipFill>
          <a:blip r:embed="rId4" cstate="print"/>
          <a:srcRect/>
          <a:stretch>
            <a:fillRect/>
          </a:stretch>
        </p:blipFill>
        <p:spPr bwMode="auto">
          <a:xfrm>
            <a:off x="3071802" y="3429000"/>
            <a:ext cx="3190147" cy="2321172"/>
          </a:xfrm>
          <a:prstGeom prst="rect">
            <a:avLst/>
          </a:prstGeom>
          <a:noFill/>
          <a:ln w="9525">
            <a:noFill/>
            <a:miter lim="800000"/>
            <a:headEnd/>
            <a:tailEnd/>
          </a:ln>
        </p:spPr>
      </p:pic>
      <p:sp>
        <p:nvSpPr>
          <p:cNvPr id="10" name="Rectangle 9"/>
          <p:cNvSpPr/>
          <p:nvPr/>
        </p:nvSpPr>
        <p:spPr>
          <a:xfrm>
            <a:off x="0" y="5857892"/>
            <a:ext cx="6357982" cy="1000108"/>
          </a:xfrm>
          <a:prstGeom prst="rect">
            <a:avLst/>
          </a:prstGeom>
          <a:solidFill>
            <a:srgbClr val="0707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FF00"/>
                </a:solidFill>
              </a:rPr>
              <a:t>Chaque fois que nous participons à l’Eucharistie, c’est Jésus qui  </a:t>
            </a:r>
          </a:p>
          <a:p>
            <a:pPr algn="ctr"/>
            <a:r>
              <a:rPr lang="fr-FR" b="1" dirty="0" smtClean="0">
                <a:solidFill>
                  <a:srgbClr val="FFFF00"/>
                </a:solidFill>
              </a:rPr>
              <a:t>  se rend présent, qui vient à notre rencontre pour nous nourrir et nous faire vivre de sa vie.</a:t>
            </a:r>
            <a:endParaRPr lang="fr-FR"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14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par>
                          <p:cTn id="16" fill="hold">
                            <p:stCondLst>
                              <p:cond delay="34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19"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3" end="3"/>
                                            </p:txEl>
                                          </p:spTgt>
                                        </p:tgtEl>
                                        <p:attrNameLst>
                                          <p:attrName>fill.type</p:attrName>
                                        </p:attrNameLst>
                                      </p:cBhvr>
                                      <p:to>
                                        <p:strVal val="solid"/>
                                      </p:to>
                                    </p:set>
                                  </p:childTnLst>
                                </p:cTn>
                              </p:par>
                            </p:childTnLst>
                          </p:cTn>
                        </p:par>
                        <p:par>
                          <p:cTn id="22" fill="hold">
                            <p:stCondLst>
                              <p:cond delay="508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25"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4" end="4"/>
                                            </p:txEl>
                                          </p:spTgt>
                                        </p:tgtEl>
                                        <p:attrNameLst>
                                          <p:attrName>fill.type</p:attrName>
                                        </p:attrNameLst>
                                      </p:cBhvr>
                                      <p:to>
                                        <p:strVal val="solid"/>
                                      </p:to>
                                    </p:set>
                                  </p:childTnLst>
                                </p:cTn>
                              </p:par>
                            </p:childTnLst>
                          </p:cTn>
                        </p:par>
                        <p:par>
                          <p:cTn id="28" fill="hold">
                            <p:stCondLst>
                              <p:cond delay="90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31"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33" dur="80"/>
                                        <p:tgtEl>
                                          <p:spTgt spid="3">
                                            <p:txEl>
                                              <p:pRg st="6" end="6"/>
                                            </p:txEl>
                                          </p:spTgt>
                                        </p:tgtEl>
                                        <p:attrNameLst>
                                          <p:attrName>fill.type</p:attrName>
                                        </p:attrNameLst>
                                      </p:cBhvr>
                                      <p:to>
                                        <p:strVal val="solid"/>
                                      </p:to>
                                    </p:set>
                                  </p:childTnLst>
                                </p:cTn>
                              </p:par>
                            </p:childTnLst>
                          </p:cTn>
                        </p:par>
                        <p:par>
                          <p:cTn id="34" fill="hold">
                            <p:stCondLst>
                              <p:cond delay="14400"/>
                            </p:stCondLst>
                            <p:childTnLst>
                              <p:par>
                                <p:cTn id="35" presetID="7" presetClass="entr" presetSubtype="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2000" fill="hold"/>
                                        <p:tgtEl>
                                          <p:spTgt spid="4"/>
                                        </p:tgtEl>
                                        <p:attrNameLst>
                                          <p:attrName>ppt_x</p:attrName>
                                        </p:attrNameLst>
                                      </p:cBhvr>
                                      <p:tavLst>
                                        <p:tav tm="0">
                                          <p:val>
                                            <p:strVal val="1+#ppt_w/2"/>
                                          </p:val>
                                        </p:tav>
                                        <p:tav tm="100000">
                                          <p:val>
                                            <p:strVal val="#ppt_x"/>
                                          </p:val>
                                        </p:tav>
                                      </p:tavLst>
                                    </p:anim>
                                    <p:anim calcmode="lin" valueType="num">
                                      <p:cBhvr additive="base">
                                        <p:cTn id="3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7"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1000" fill="hold"/>
                                        <p:tgtEl>
                                          <p:spTgt spid="10"/>
                                        </p:tgtEl>
                                        <p:attrNameLst>
                                          <p:attrName>ppt_x</p:attrName>
                                        </p:attrNameLst>
                                      </p:cBhvr>
                                      <p:tavLst>
                                        <p:tav tm="0">
                                          <p:val>
                                            <p:strVal val="#ppt_x"/>
                                          </p:val>
                                        </p:tav>
                                        <p:tav tm="100000">
                                          <p:val>
                                            <p:strVal val="#ppt_x"/>
                                          </p:val>
                                        </p:tav>
                                      </p:tavLst>
                                    </p:anim>
                                    <p:anim calcmode="lin" valueType="num">
                                      <p:cBhvr additive="base">
                                        <p:cTn id="62" dur="1000" fill="hold"/>
                                        <p:tgtEl>
                                          <p:spTgt spid="10"/>
                                        </p:tgtEl>
                                        <p:attrNameLst>
                                          <p:attrName>ppt_y</p:attrName>
                                        </p:attrNameLst>
                                      </p:cBhvr>
                                      <p:tavLst>
                                        <p:tav tm="0">
                                          <p:val>
                                            <p:strVal val="1+#ppt_h/2"/>
                                          </p:val>
                                        </p:tav>
                                        <p:tav tm="100000">
                                          <p:val>
                                            <p:strVal val="#ppt_y"/>
                                          </p:val>
                                        </p:tav>
                                      </p:tavLst>
                                    </p:anim>
                                  </p:childTnLst>
                                </p:cTn>
                              </p:par>
                              <p:par>
                                <p:cTn id="63" presetID="10" presetClass="entr" presetSubtype="0" fill="hold"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629400" y="2133600"/>
            <a:ext cx="2514600" cy="4724400"/>
          </a:xfrm>
          <a:prstGeom prst="rect">
            <a:avLst/>
          </a:prstGeom>
          <a:noFill/>
          <a:ln w="9525">
            <a:noFill/>
            <a:miter lim="800000"/>
            <a:headEnd/>
            <a:tailEnd/>
          </a:ln>
          <a:effectLst/>
        </p:spPr>
      </p:pic>
      <p:pic>
        <p:nvPicPr>
          <p:cNvPr id="38914" name="Picture 2"/>
          <p:cNvPicPr>
            <a:picLocks noGrp="1" noChangeAspect="1" noChangeArrowheads="1"/>
          </p:cNvPicPr>
          <p:nvPr>
            <p:ph idx="1"/>
          </p:nvPr>
        </p:nvPicPr>
        <p:blipFill>
          <a:blip r:embed="rId3"/>
          <a:srcRect/>
          <a:stretch>
            <a:fillRect/>
          </a:stretch>
        </p:blipFill>
        <p:spPr bwMode="auto">
          <a:xfrm rot="21422622">
            <a:off x="622619" y="846480"/>
            <a:ext cx="4757473" cy="2702084"/>
          </a:xfrm>
          <a:prstGeom prst="rect">
            <a:avLst/>
          </a:prstGeom>
          <a:solidFill>
            <a:srgbClr val="000000">
              <a:shade val="95000"/>
            </a:srgbClr>
          </a:solidFill>
          <a:ln w="444500" cap="sq">
            <a:solidFill>
              <a:srgbClr val="2E21D9"/>
            </a:solidFill>
            <a:miter lim="800000"/>
          </a:ln>
          <a:effectLst>
            <a:outerShdw blurRad="254000" dist="190500" dir="2700000" sy="90000" algn="bl" rotWithShape="0">
              <a:srgbClr val="000000">
                <a:alpha val="40000"/>
              </a:srgbClr>
            </a:outerShdw>
          </a:effectLst>
        </p:spPr>
      </p:pic>
      <p:sp>
        <p:nvSpPr>
          <p:cNvPr id="7" name="Bulle ronde 6"/>
          <p:cNvSpPr/>
          <p:nvPr/>
        </p:nvSpPr>
        <p:spPr>
          <a:xfrm>
            <a:off x="6572264" y="571480"/>
            <a:ext cx="2000264" cy="1214446"/>
          </a:xfrm>
          <a:prstGeom prst="wedgeEllipseCallout">
            <a:avLst>
              <a:gd name="adj1" fmla="val 87255"/>
              <a:gd name="adj2" fmla="val 8132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2E21D9"/>
                </a:solidFill>
              </a:rPr>
              <a:t>P. 19 entoure la phrase qui te plaît.</a:t>
            </a:r>
            <a:endParaRPr lang="fr-FR" dirty="0">
              <a:solidFill>
                <a:srgbClr val="2E21D9"/>
              </a:solidFill>
            </a:endParaRPr>
          </a:p>
        </p:txBody>
      </p:sp>
      <p:sp>
        <p:nvSpPr>
          <p:cNvPr id="8" name="Bulle ronde 7"/>
          <p:cNvSpPr/>
          <p:nvPr/>
        </p:nvSpPr>
        <p:spPr>
          <a:xfrm>
            <a:off x="214282" y="3929066"/>
            <a:ext cx="2000264" cy="1214446"/>
          </a:xfrm>
          <a:prstGeom prst="wedgeEllipseCallout">
            <a:avLst>
              <a:gd name="adj1" fmla="val 86341"/>
              <a:gd name="adj2" fmla="val 5271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2E21D9"/>
                </a:solidFill>
              </a:rPr>
              <a:t>P. 20 regarde les photos </a:t>
            </a:r>
            <a:endParaRPr lang="fr-FR" dirty="0">
              <a:solidFill>
                <a:srgbClr val="2E21D9"/>
              </a:solidFill>
            </a:endParaRPr>
          </a:p>
        </p:txBody>
      </p:sp>
      <p:pic>
        <p:nvPicPr>
          <p:cNvPr id="38916" name="Picture 4"/>
          <p:cNvPicPr>
            <a:picLocks noChangeAspect="1" noChangeArrowheads="1"/>
          </p:cNvPicPr>
          <p:nvPr/>
        </p:nvPicPr>
        <p:blipFill>
          <a:blip r:embed="rId4"/>
          <a:srcRect/>
          <a:stretch>
            <a:fillRect/>
          </a:stretch>
        </p:blipFill>
        <p:spPr bwMode="auto">
          <a:xfrm rot="20691754">
            <a:off x="785786" y="5214950"/>
            <a:ext cx="3838570" cy="860721"/>
          </a:xfrm>
          <a:prstGeom prst="rect">
            <a:avLst/>
          </a:prstGeom>
          <a:noFill/>
          <a:ln w="9525">
            <a:noFill/>
            <a:miter lim="800000"/>
            <a:headEnd/>
            <a:tailEnd/>
          </a:ln>
          <a:effectLst/>
        </p:spPr>
      </p:pic>
      <p:pic>
        <p:nvPicPr>
          <p:cNvPr id="38917" name="Picture 5"/>
          <p:cNvPicPr>
            <a:picLocks noChangeAspect="1" noChangeArrowheads="1"/>
          </p:cNvPicPr>
          <p:nvPr/>
        </p:nvPicPr>
        <p:blipFill>
          <a:blip r:embed="rId5" cstate="print"/>
          <a:srcRect/>
          <a:stretch>
            <a:fillRect/>
          </a:stretch>
        </p:blipFill>
        <p:spPr bwMode="auto">
          <a:xfrm rot="716405">
            <a:off x="6812403" y="1921775"/>
            <a:ext cx="1500198" cy="1787722"/>
          </a:xfrm>
          <a:prstGeom prst="rect">
            <a:avLst/>
          </a:prstGeom>
          <a:noFill/>
          <a:ln w="9525">
            <a:noFill/>
            <a:miter lim="800000"/>
            <a:headEnd/>
            <a:tailEnd/>
          </a:ln>
          <a:effectLst/>
        </p:spPr>
      </p:pic>
      <p:pic>
        <p:nvPicPr>
          <p:cNvPr id="38918" name="Picture 6"/>
          <p:cNvPicPr>
            <a:picLocks noChangeAspect="1" noChangeArrowheads="1"/>
          </p:cNvPicPr>
          <p:nvPr/>
        </p:nvPicPr>
        <p:blipFill>
          <a:blip r:embed="rId6" cstate="print"/>
          <a:srcRect/>
          <a:stretch>
            <a:fillRect/>
          </a:stretch>
        </p:blipFill>
        <p:spPr bwMode="auto">
          <a:xfrm rot="276485">
            <a:off x="5201147" y="4495467"/>
            <a:ext cx="1711866" cy="150383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8916"/>
                                        </p:tgtEl>
                                        <p:attrNameLst>
                                          <p:attrName>style.visibility</p:attrName>
                                        </p:attrNameLst>
                                      </p:cBhvr>
                                      <p:to>
                                        <p:strVal val="visible"/>
                                      </p:to>
                                    </p:set>
                                    <p:animEffect transition="in" filter="wipe(down)">
                                      <p:cBhvr>
                                        <p:cTn id="23" dur="290">
                                          <p:stCondLst>
                                            <p:cond delay="0"/>
                                          </p:stCondLst>
                                        </p:cTn>
                                        <p:tgtEl>
                                          <p:spTgt spid="38916"/>
                                        </p:tgtEl>
                                      </p:cBhvr>
                                    </p:animEffect>
                                    <p:anim calcmode="lin" valueType="num">
                                      <p:cBhvr>
                                        <p:cTn id="24" dur="911" tmFilter="0,0; 0.14,0.36; 0.43,0.73; 0.71,0.91; 1.0,1.0">
                                          <p:stCondLst>
                                            <p:cond delay="0"/>
                                          </p:stCondLst>
                                        </p:cTn>
                                        <p:tgtEl>
                                          <p:spTgt spid="38916"/>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38916"/>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38916"/>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38916"/>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38916"/>
                                        </p:tgtEl>
                                        <p:attrNameLst>
                                          <p:attrName>ppt_y</p:attrName>
                                        </p:attrNameLst>
                                      </p:cBhvr>
                                      <p:tavLst>
                                        <p:tav tm="0" fmla="#ppt_y-sin(pi*$)/81">
                                          <p:val>
                                            <p:fltVal val="0"/>
                                          </p:val>
                                        </p:tav>
                                        <p:tav tm="100000">
                                          <p:val>
                                            <p:fltVal val="1"/>
                                          </p:val>
                                        </p:tav>
                                      </p:tavLst>
                                    </p:anim>
                                    <p:animScale>
                                      <p:cBhvr>
                                        <p:cTn id="29" dur="13">
                                          <p:stCondLst>
                                            <p:cond delay="325"/>
                                          </p:stCondLst>
                                        </p:cTn>
                                        <p:tgtEl>
                                          <p:spTgt spid="38916"/>
                                        </p:tgtEl>
                                      </p:cBhvr>
                                      <p:to x="100000" y="60000"/>
                                    </p:animScale>
                                    <p:animScale>
                                      <p:cBhvr>
                                        <p:cTn id="30" dur="83" decel="50000">
                                          <p:stCondLst>
                                            <p:cond delay="338"/>
                                          </p:stCondLst>
                                        </p:cTn>
                                        <p:tgtEl>
                                          <p:spTgt spid="38916"/>
                                        </p:tgtEl>
                                      </p:cBhvr>
                                      <p:to x="100000" y="100000"/>
                                    </p:animScale>
                                    <p:animScale>
                                      <p:cBhvr>
                                        <p:cTn id="31" dur="13">
                                          <p:stCondLst>
                                            <p:cond delay="656"/>
                                          </p:stCondLst>
                                        </p:cTn>
                                        <p:tgtEl>
                                          <p:spTgt spid="38916"/>
                                        </p:tgtEl>
                                      </p:cBhvr>
                                      <p:to x="100000" y="80000"/>
                                    </p:animScale>
                                    <p:animScale>
                                      <p:cBhvr>
                                        <p:cTn id="32" dur="83" decel="50000">
                                          <p:stCondLst>
                                            <p:cond delay="669"/>
                                          </p:stCondLst>
                                        </p:cTn>
                                        <p:tgtEl>
                                          <p:spTgt spid="38916"/>
                                        </p:tgtEl>
                                      </p:cBhvr>
                                      <p:to x="100000" y="100000"/>
                                    </p:animScale>
                                    <p:animScale>
                                      <p:cBhvr>
                                        <p:cTn id="33" dur="13">
                                          <p:stCondLst>
                                            <p:cond delay="821"/>
                                          </p:stCondLst>
                                        </p:cTn>
                                        <p:tgtEl>
                                          <p:spTgt spid="38916"/>
                                        </p:tgtEl>
                                      </p:cBhvr>
                                      <p:to x="100000" y="90000"/>
                                    </p:animScale>
                                    <p:animScale>
                                      <p:cBhvr>
                                        <p:cTn id="34" dur="83" decel="50000">
                                          <p:stCondLst>
                                            <p:cond delay="834"/>
                                          </p:stCondLst>
                                        </p:cTn>
                                        <p:tgtEl>
                                          <p:spTgt spid="38916"/>
                                        </p:tgtEl>
                                      </p:cBhvr>
                                      <p:to x="100000" y="100000"/>
                                    </p:animScale>
                                    <p:animScale>
                                      <p:cBhvr>
                                        <p:cTn id="35" dur="13">
                                          <p:stCondLst>
                                            <p:cond delay="904"/>
                                          </p:stCondLst>
                                        </p:cTn>
                                        <p:tgtEl>
                                          <p:spTgt spid="38916"/>
                                        </p:tgtEl>
                                      </p:cBhvr>
                                      <p:to x="100000" y="95000"/>
                                    </p:animScale>
                                    <p:animScale>
                                      <p:cBhvr>
                                        <p:cTn id="36" dur="83" decel="50000">
                                          <p:stCondLst>
                                            <p:cond delay="917"/>
                                          </p:stCondLst>
                                        </p:cTn>
                                        <p:tgtEl>
                                          <p:spTgt spid="38916"/>
                                        </p:tgtEl>
                                      </p:cBhvr>
                                      <p:to x="100000" y="100000"/>
                                    </p:animScale>
                                  </p:childTnLst>
                                </p:cTn>
                              </p:par>
                            </p:childTnLst>
                          </p:cTn>
                        </p:par>
                        <p:par>
                          <p:cTn id="37" fill="hold">
                            <p:stCondLst>
                              <p:cond delay="2000"/>
                            </p:stCondLst>
                            <p:childTnLst>
                              <p:par>
                                <p:cTn id="38" presetID="26" presetClass="entr" presetSubtype="0" fill="hold" nodeType="afterEffect">
                                  <p:stCondLst>
                                    <p:cond delay="0"/>
                                  </p:stCondLst>
                                  <p:childTnLst>
                                    <p:set>
                                      <p:cBhvr>
                                        <p:cTn id="39" dur="1" fill="hold">
                                          <p:stCondLst>
                                            <p:cond delay="0"/>
                                          </p:stCondLst>
                                        </p:cTn>
                                        <p:tgtEl>
                                          <p:spTgt spid="38917"/>
                                        </p:tgtEl>
                                        <p:attrNameLst>
                                          <p:attrName>style.visibility</p:attrName>
                                        </p:attrNameLst>
                                      </p:cBhvr>
                                      <p:to>
                                        <p:strVal val="visible"/>
                                      </p:to>
                                    </p:set>
                                    <p:animEffect transition="in" filter="wipe(down)">
                                      <p:cBhvr>
                                        <p:cTn id="40" dur="290">
                                          <p:stCondLst>
                                            <p:cond delay="0"/>
                                          </p:stCondLst>
                                        </p:cTn>
                                        <p:tgtEl>
                                          <p:spTgt spid="38917"/>
                                        </p:tgtEl>
                                      </p:cBhvr>
                                    </p:animEffect>
                                    <p:anim calcmode="lin" valueType="num">
                                      <p:cBhvr>
                                        <p:cTn id="41" dur="911" tmFilter="0,0; 0.14,0.36; 0.43,0.73; 0.71,0.91; 1.0,1.0">
                                          <p:stCondLst>
                                            <p:cond delay="0"/>
                                          </p:stCondLst>
                                        </p:cTn>
                                        <p:tgtEl>
                                          <p:spTgt spid="3891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3891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3891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3891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38917"/>
                                        </p:tgtEl>
                                        <p:attrNameLst>
                                          <p:attrName>ppt_y</p:attrName>
                                        </p:attrNameLst>
                                      </p:cBhvr>
                                      <p:tavLst>
                                        <p:tav tm="0" fmla="#ppt_y-sin(pi*$)/81">
                                          <p:val>
                                            <p:fltVal val="0"/>
                                          </p:val>
                                        </p:tav>
                                        <p:tav tm="100000">
                                          <p:val>
                                            <p:fltVal val="1"/>
                                          </p:val>
                                        </p:tav>
                                      </p:tavLst>
                                    </p:anim>
                                    <p:animScale>
                                      <p:cBhvr>
                                        <p:cTn id="46" dur="13">
                                          <p:stCondLst>
                                            <p:cond delay="325"/>
                                          </p:stCondLst>
                                        </p:cTn>
                                        <p:tgtEl>
                                          <p:spTgt spid="38917"/>
                                        </p:tgtEl>
                                      </p:cBhvr>
                                      <p:to x="100000" y="60000"/>
                                    </p:animScale>
                                    <p:animScale>
                                      <p:cBhvr>
                                        <p:cTn id="47" dur="83" decel="50000">
                                          <p:stCondLst>
                                            <p:cond delay="338"/>
                                          </p:stCondLst>
                                        </p:cTn>
                                        <p:tgtEl>
                                          <p:spTgt spid="38917"/>
                                        </p:tgtEl>
                                      </p:cBhvr>
                                      <p:to x="100000" y="100000"/>
                                    </p:animScale>
                                    <p:animScale>
                                      <p:cBhvr>
                                        <p:cTn id="48" dur="13">
                                          <p:stCondLst>
                                            <p:cond delay="656"/>
                                          </p:stCondLst>
                                        </p:cTn>
                                        <p:tgtEl>
                                          <p:spTgt spid="38917"/>
                                        </p:tgtEl>
                                      </p:cBhvr>
                                      <p:to x="100000" y="80000"/>
                                    </p:animScale>
                                    <p:animScale>
                                      <p:cBhvr>
                                        <p:cTn id="49" dur="83" decel="50000">
                                          <p:stCondLst>
                                            <p:cond delay="669"/>
                                          </p:stCondLst>
                                        </p:cTn>
                                        <p:tgtEl>
                                          <p:spTgt spid="38917"/>
                                        </p:tgtEl>
                                      </p:cBhvr>
                                      <p:to x="100000" y="100000"/>
                                    </p:animScale>
                                    <p:animScale>
                                      <p:cBhvr>
                                        <p:cTn id="50" dur="13">
                                          <p:stCondLst>
                                            <p:cond delay="821"/>
                                          </p:stCondLst>
                                        </p:cTn>
                                        <p:tgtEl>
                                          <p:spTgt spid="38917"/>
                                        </p:tgtEl>
                                      </p:cBhvr>
                                      <p:to x="100000" y="90000"/>
                                    </p:animScale>
                                    <p:animScale>
                                      <p:cBhvr>
                                        <p:cTn id="51" dur="83" decel="50000">
                                          <p:stCondLst>
                                            <p:cond delay="834"/>
                                          </p:stCondLst>
                                        </p:cTn>
                                        <p:tgtEl>
                                          <p:spTgt spid="38917"/>
                                        </p:tgtEl>
                                      </p:cBhvr>
                                      <p:to x="100000" y="100000"/>
                                    </p:animScale>
                                    <p:animScale>
                                      <p:cBhvr>
                                        <p:cTn id="52" dur="13">
                                          <p:stCondLst>
                                            <p:cond delay="904"/>
                                          </p:stCondLst>
                                        </p:cTn>
                                        <p:tgtEl>
                                          <p:spTgt spid="38917"/>
                                        </p:tgtEl>
                                      </p:cBhvr>
                                      <p:to x="100000" y="95000"/>
                                    </p:animScale>
                                    <p:animScale>
                                      <p:cBhvr>
                                        <p:cTn id="53" dur="83" decel="50000">
                                          <p:stCondLst>
                                            <p:cond delay="917"/>
                                          </p:stCondLst>
                                        </p:cTn>
                                        <p:tgtEl>
                                          <p:spTgt spid="38917"/>
                                        </p:tgtEl>
                                      </p:cBhvr>
                                      <p:to x="100000" y="100000"/>
                                    </p:animScale>
                                  </p:childTnLst>
                                </p:cTn>
                              </p:par>
                            </p:childTnLst>
                          </p:cTn>
                        </p:par>
                        <p:par>
                          <p:cTn id="54" fill="hold">
                            <p:stCondLst>
                              <p:cond delay="3000"/>
                            </p:stCondLst>
                            <p:childTnLst>
                              <p:par>
                                <p:cTn id="55" presetID="26" presetClass="entr" presetSubtype="0" fill="hold" nodeType="afterEffect">
                                  <p:stCondLst>
                                    <p:cond delay="0"/>
                                  </p:stCondLst>
                                  <p:childTnLst>
                                    <p:set>
                                      <p:cBhvr>
                                        <p:cTn id="56" dur="1" fill="hold">
                                          <p:stCondLst>
                                            <p:cond delay="0"/>
                                          </p:stCondLst>
                                        </p:cTn>
                                        <p:tgtEl>
                                          <p:spTgt spid="38918"/>
                                        </p:tgtEl>
                                        <p:attrNameLst>
                                          <p:attrName>style.visibility</p:attrName>
                                        </p:attrNameLst>
                                      </p:cBhvr>
                                      <p:to>
                                        <p:strVal val="visible"/>
                                      </p:to>
                                    </p:set>
                                    <p:animEffect transition="in" filter="wipe(down)">
                                      <p:cBhvr>
                                        <p:cTn id="57" dur="290">
                                          <p:stCondLst>
                                            <p:cond delay="0"/>
                                          </p:stCondLst>
                                        </p:cTn>
                                        <p:tgtEl>
                                          <p:spTgt spid="38918"/>
                                        </p:tgtEl>
                                      </p:cBhvr>
                                    </p:animEffect>
                                    <p:anim calcmode="lin" valueType="num">
                                      <p:cBhvr>
                                        <p:cTn id="58" dur="911" tmFilter="0,0; 0.14,0.36; 0.43,0.73; 0.71,0.91; 1.0,1.0">
                                          <p:stCondLst>
                                            <p:cond delay="0"/>
                                          </p:stCondLst>
                                        </p:cTn>
                                        <p:tgtEl>
                                          <p:spTgt spid="38918"/>
                                        </p:tgtEl>
                                        <p:attrNameLst>
                                          <p:attrName>ppt_x</p:attrName>
                                        </p:attrNameLst>
                                      </p:cBhvr>
                                      <p:tavLst>
                                        <p:tav tm="0">
                                          <p:val>
                                            <p:strVal val="#ppt_x-0.25"/>
                                          </p:val>
                                        </p:tav>
                                        <p:tav tm="100000">
                                          <p:val>
                                            <p:strVal val="#ppt_x"/>
                                          </p:val>
                                        </p:tav>
                                      </p:tavLst>
                                    </p:anim>
                                    <p:anim calcmode="lin" valueType="num">
                                      <p:cBhvr>
                                        <p:cTn id="59" dur="332" tmFilter="0.0,0.0; 0.25,0.07; 0.50,0.2; 0.75,0.467; 1.0,1.0">
                                          <p:stCondLst>
                                            <p:cond delay="0"/>
                                          </p:stCondLst>
                                        </p:cTn>
                                        <p:tgtEl>
                                          <p:spTgt spid="38918"/>
                                        </p:tgtEl>
                                        <p:attrNameLst>
                                          <p:attrName>ppt_y</p:attrName>
                                        </p:attrNameLst>
                                      </p:cBhvr>
                                      <p:tavLst>
                                        <p:tav tm="0" fmla="#ppt_y-sin(pi*$)/3">
                                          <p:val>
                                            <p:fltVal val="0.5"/>
                                          </p:val>
                                        </p:tav>
                                        <p:tav tm="100000">
                                          <p:val>
                                            <p:fltVal val="1"/>
                                          </p:val>
                                        </p:tav>
                                      </p:tavLst>
                                    </p:anim>
                                    <p:anim calcmode="lin" valueType="num">
                                      <p:cBhvr>
                                        <p:cTn id="60" dur="332" tmFilter="0, 0; 0.125,0.2665; 0.25,0.4; 0.375,0.465; 0.5,0.5;  0.625,0.535; 0.75,0.6; 0.875,0.7335; 1,1">
                                          <p:stCondLst>
                                            <p:cond delay="332"/>
                                          </p:stCondLst>
                                        </p:cTn>
                                        <p:tgtEl>
                                          <p:spTgt spid="38918"/>
                                        </p:tgtEl>
                                        <p:attrNameLst>
                                          <p:attrName>ppt_y</p:attrName>
                                        </p:attrNameLst>
                                      </p:cBhvr>
                                      <p:tavLst>
                                        <p:tav tm="0" fmla="#ppt_y-sin(pi*$)/9">
                                          <p:val>
                                            <p:fltVal val="0"/>
                                          </p:val>
                                        </p:tav>
                                        <p:tav tm="100000">
                                          <p:val>
                                            <p:fltVal val="1"/>
                                          </p:val>
                                        </p:tav>
                                      </p:tavLst>
                                    </p:anim>
                                    <p:anim calcmode="lin" valueType="num">
                                      <p:cBhvr>
                                        <p:cTn id="61" dur="166" tmFilter="0, 0; 0.125,0.2665; 0.25,0.4; 0.375,0.465; 0.5,0.5;  0.625,0.535; 0.75,0.6; 0.875,0.7335; 1,1">
                                          <p:stCondLst>
                                            <p:cond delay="662"/>
                                          </p:stCondLst>
                                        </p:cTn>
                                        <p:tgtEl>
                                          <p:spTgt spid="38918"/>
                                        </p:tgtEl>
                                        <p:attrNameLst>
                                          <p:attrName>ppt_y</p:attrName>
                                        </p:attrNameLst>
                                      </p:cBhvr>
                                      <p:tavLst>
                                        <p:tav tm="0" fmla="#ppt_y-sin(pi*$)/27">
                                          <p:val>
                                            <p:fltVal val="0"/>
                                          </p:val>
                                        </p:tav>
                                        <p:tav tm="100000">
                                          <p:val>
                                            <p:fltVal val="1"/>
                                          </p:val>
                                        </p:tav>
                                      </p:tavLst>
                                    </p:anim>
                                    <p:anim calcmode="lin" valueType="num">
                                      <p:cBhvr>
                                        <p:cTn id="62" dur="82" tmFilter="0, 0; 0.125,0.2665; 0.25,0.4; 0.375,0.465; 0.5,0.5;  0.625,0.535; 0.75,0.6; 0.875,0.7335; 1,1">
                                          <p:stCondLst>
                                            <p:cond delay="828"/>
                                          </p:stCondLst>
                                        </p:cTn>
                                        <p:tgtEl>
                                          <p:spTgt spid="38918"/>
                                        </p:tgtEl>
                                        <p:attrNameLst>
                                          <p:attrName>ppt_y</p:attrName>
                                        </p:attrNameLst>
                                      </p:cBhvr>
                                      <p:tavLst>
                                        <p:tav tm="0" fmla="#ppt_y-sin(pi*$)/81">
                                          <p:val>
                                            <p:fltVal val="0"/>
                                          </p:val>
                                        </p:tav>
                                        <p:tav tm="100000">
                                          <p:val>
                                            <p:fltVal val="1"/>
                                          </p:val>
                                        </p:tav>
                                      </p:tavLst>
                                    </p:anim>
                                    <p:animScale>
                                      <p:cBhvr>
                                        <p:cTn id="63" dur="13">
                                          <p:stCondLst>
                                            <p:cond delay="325"/>
                                          </p:stCondLst>
                                        </p:cTn>
                                        <p:tgtEl>
                                          <p:spTgt spid="38918"/>
                                        </p:tgtEl>
                                      </p:cBhvr>
                                      <p:to x="100000" y="60000"/>
                                    </p:animScale>
                                    <p:animScale>
                                      <p:cBhvr>
                                        <p:cTn id="64" dur="83" decel="50000">
                                          <p:stCondLst>
                                            <p:cond delay="338"/>
                                          </p:stCondLst>
                                        </p:cTn>
                                        <p:tgtEl>
                                          <p:spTgt spid="38918"/>
                                        </p:tgtEl>
                                      </p:cBhvr>
                                      <p:to x="100000" y="100000"/>
                                    </p:animScale>
                                    <p:animScale>
                                      <p:cBhvr>
                                        <p:cTn id="65" dur="13">
                                          <p:stCondLst>
                                            <p:cond delay="656"/>
                                          </p:stCondLst>
                                        </p:cTn>
                                        <p:tgtEl>
                                          <p:spTgt spid="38918"/>
                                        </p:tgtEl>
                                      </p:cBhvr>
                                      <p:to x="100000" y="80000"/>
                                    </p:animScale>
                                    <p:animScale>
                                      <p:cBhvr>
                                        <p:cTn id="66" dur="83" decel="50000">
                                          <p:stCondLst>
                                            <p:cond delay="669"/>
                                          </p:stCondLst>
                                        </p:cTn>
                                        <p:tgtEl>
                                          <p:spTgt spid="38918"/>
                                        </p:tgtEl>
                                      </p:cBhvr>
                                      <p:to x="100000" y="100000"/>
                                    </p:animScale>
                                    <p:animScale>
                                      <p:cBhvr>
                                        <p:cTn id="67" dur="13">
                                          <p:stCondLst>
                                            <p:cond delay="821"/>
                                          </p:stCondLst>
                                        </p:cTn>
                                        <p:tgtEl>
                                          <p:spTgt spid="38918"/>
                                        </p:tgtEl>
                                      </p:cBhvr>
                                      <p:to x="100000" y="90000"/>
                                    </p:animScale>
                                    <p:animScale>
                                      <p:cBhvr>
                                        <p:cTn id="68" dur="83" decel="50000">
                                          <p:stCondLst>
                                            <p:cond delay="834"/>
                                          </p:stCondLst>
                                        </p:cTn>
                                        <p:tgtEl>
                                          <p:spTgt spid="38918"/>
                                        </p:tgtEl>
                                      </p:cBhvr>
                                      <p:to x="100000" y="100000"/>
                                    </p:animScale>
                                    <p:animScale>
                                      <p:cBhvr>
                                        <p:cTn id="69" dur="13">
                                          <p:stCondLst>
                                            <p:cond delay="904"/>
                                          </p:stCondLst>
                                        </p:cTn>
                                        <p:tgtEl>
                                          <p:spTgt spid="38918"/>
                                        </p:tgtEl>
                                      </p:cBhvr>
                                      <p:to x="100000" y="95000"/>
                                    </p:animScale>
                                    <p:animScale>
                                      <p:cBhvr>
                                        <p:cTn id="70" dur="83" decel="50000">
                                          <p:stCondLst>
                                            <p:cond delay="917"/>
                                          </p:stCondLst>
                                        </p:cTn>
                                        <p:tgtEl>
                                          <p:spTgt spid="389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615</Words>
  <Application>Microsoft Office PowerPoint</Application>
  <PresentationFormat>Affichage à l'écran (4:3)</PresentationFormat>
  <Paragraphs>74</Paragraphs>
  <Slides>10</Slides>
  <Notes>0</Notes>
  <HiddenSlides>0</HiddenSlides>
  <MMClips>1</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  TEMPS D’EQUIPE 3B             </vt:lpstr>
      <vt:lpstr>Rendre grâce à Dieu pour la nourriture qu’il nous donne</vt:lpstr>
      <vt:lpstr>Diapositive 3</vt:lpstr>
      <vt:lpstr>Diapositive 4</vt:lpstr>
      <vt:lpstr>Diapositive 5</vt:lpstr>
      <vt:lpstr>Diapositive 6</vt:lpstr>
      <vt:lpstr>Diapositive 7</vt:lpstr>
      <vt:lpstr>Diapositive 8</vt:lpstr>
      <vt:lpstr>Diapositive 9</vt:lpstr>
      <vt:lpstr>Cliquer sur l’encadré noir pour entendre le chant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Nathalie</dc:creator>
  <cp:lastModifiedBy>Nathalie</cp:lastModifiedBy>
  <cp:revision>28</cp:revision>
  <dcterms:created xsi:type="dcterms:W3CDTF">2020-11-30T12:19:56Z</dcterms:created>
  <dcterms:modified xsi:type="dcterms:W3CDTF">2020-12-03T09:10:00Z</dcterms:modified>
</cp:coreProperties>
</file>