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22"/>
  </p:notesMasterIdLst>
  <p:sldIdLst>
    <p:sldId id="256" r:id="rId2"/>
    <p:sldId id="268" r:id="rId3"/>
    <p:sldId id="299" r:id="rId4"/>
    <p:sldId id="281" r:id="rId5"/>
    <p:sldId id="288" r:id="rId6"/>
    <p:sldId id="298" r:id="rId7"/>
    <p:sldId id="259" r:id="rId8"/>
    <p:sldId id="263" r:id="rId9"/>
    <p:sldId id="292" r:id="rId10"/>
    <p:sldId id="291" r:id="rId11"/>
    <p:sldId id="282" r:id="rId12"/>
    <p:sldId id="293" r:id="rId13"/>
    <p:sldId id="284" r:id="rId14"/>
    <p:sldId id="286" r:id="rId15"/>
    <p:sldId id="294" r:id="rId16"/>
    <p:sldId id="267" r:id="rId17"/>
    <p:sldId id="285" r:id="rId18"/>
    <p:sldId id="295" r:id="rId19"/>
    <p:sldId id="296" r:id="rId20"/>
    <p:sldId id="297" r:id="rId21"/>
  </p:sldIdLst>
  <p:sldSz cx="9145588" cy="7021513"/>
  <p:notesSz cx="6858000" cy="9144000"/>
  <p:defaultTextStyle>
    <a:defPPr>
      <a:defRPr lang="en-US"/>
    </a:defPPr>
    <a:lvl1pPr marL="0" algn="l" defTabSz="5498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74914" algn="l" defTabSz="5498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49829" algn="l" defTabSz="5498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24743" algn="l" defTabSz="5498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099657" algn="l" defTabSz="5498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374572" algn="l" defTabSz="5498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649486" algn="l" defTabSz="5498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1924401" algn="l" defTabSz="5498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199315" algn="l" defTabSz="5498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B5B84"/>
    <a:srgbClr val="F47552"/>
    <a:srgbClr val="FF3F3F"/>
    <a:srgbClr val="FFCC66"/>
    <a:srgbClr val="0000FF"/>
    <a:srgbClr val="A878A1"/>
    <a:srgbClr val="6D4768"/>
    <a:srgbClr val="FBBA79"/>
    <a:srgbClr val="FF6600"/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-1498" y="-86"/>
      </p:cViewPr>
      <p:guideLst>
        <p:guide orient="horz" pos="1474"/>
        <p:guide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12DE0-6B05-44B6-BB6E-F93F30F42F04}" type="datetimeFigureOut">
              <a:rPr lang="fr-FR" smtClean="0"/>
              <a:pPr/>
              <a:t>19/01/2021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19225" y="1143000"/>
            <a:ext cx="4019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56FDE-C46A-4170-AFCF-DEDEE3BCBB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5533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49829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74914" algn="l" defTabSz="549829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49829" algn="l" defTabSz="549829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24743" algn="l" defTabSz="549829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099657" algn="l" defTabSz="549829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374572" algn="l" defTabSz="549829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649486" algn="l" defTabSz="549829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924401" algn="l" defTabSz="549829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199315" algn="l" defTabSz="549829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19225" y="1143000"/>
            <a:ext cx="401955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56FDE-C46A-4170-AFCF-DEDEE3BCBBE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1384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19225" y="1143000"/>
            <a:ext cx="401955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fr-FR" smtClean="0"/>
              <a:pPr rtl="0"/>
              <a:t>18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436635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19225" y="1143000"/>
            <a:ext cx="401955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56FDE-C46A-4170-AFCF-DEDEE3BCBBE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53101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199" y="1149123"/>
            <a:ext cx="6859191" cy="2444527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199" y="3687921"/>
            <a:ext cx="6859191" cy="1695240"/>
          </a:xfrm>
        </p:spPr>
        <p:txBody>
          <a:bodyPr/>
          <a:lstStyle>
            <a:lvl1pPr marL="0" indent="0" algn="ctr">
              <a:buNone/>
              <a:defRPr sz="2200"/>
            </a:lvl1pPr>
            <a:lvl2pPr marL="412372" indent="0" algn="ctr">
              <a:buNone/>
              <a:defRPr sz="1800"/>
            </a:lvl2pPr>
            <a:lvl3pPr marL="824743" indent="0" algn="ctr">
              <a:buNone/>
              <a:defRPr sz="1600"/>
            </a:lvl3pPr>
            <a:lvl4pPr marL="1237115" indent="0" algn="ctr">
              <a:buNone/>
              <a:defRPr sz="1400"/>
            </a:lvl4pPr>
            <a:lvl5pPr marL="1649486" indent="0" algn="ctr">
              <a:buNone/>
              <a:defRPr sz="1400"/>
            </a:lvl5pPr>
            <a:lvl6pPr marL="2061858" indent="0" algn="ctr">
              <a:buNone/>
              <a:defRPr sz="1400"/>
            </a:lvl6pPr>
            <a:lvl7pPr marL="2474229" indent="0" algn="ctr">
              <a:buNone/>
              <a:defRPr sz="1400"/>
            </a:lvl7pPr>
            <a:lvl8pPr marL="2886601" indent="0" algn="ctr">
              <a:buNone/>
              <a:defRPr sz="1400"/>
            </a:lvl8pPr>
            <a:lvl9pPr marL="3298972" indent="0" algn="ctr">
              <a:buNone/>
              <a:defRPr sz="14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4276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951" y="468101"/>
            <a:ext cx="2949690" cy="1638353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8067" y="1010968"/>
            <a:ext cx="4629954" cy="4989826"/>
          </a:xfrm>
        </p:spPr>
        <p:txBody>
          <a:bodyPr/>
          <a:lstStyle>
            <a:lvl1pPr marL="0" indent="0">
              <a:buNone/>
              <a:defRPr sz="2900"/>
            </a:lvl1pPr>
            <a:lvl2pPr marL="412372" indent="0">
              <a:buNone/>
              <a:defRPr sz="2500"/>
            </a:lvl2pPr>
            <a:lvl3pPr marL="824743" indent="0">
              <a:buNone/>
              <a:defRPr sz="2200"/>
            </a:lvl3pPr>
            <a:lvl4pPr marL="1237115" indent="0">
              <a:buNone/>
              <a:defRPr sz="1800"/>
            </a:lvl4pPr>
            <a:lvl5pPr marL="1649486" indent="0">
              <a:buNone/>
              <a:defRPr sz="1800"/>
            </a:lvl5pPr>
            <a:lvl6pPr marL="2061858" indent="0">
              <a:buNone/>
              <a:defRPr sz="1800"/>
            </a:lvl6pPr>
            <a:lvl7pPr marL="2474229" indent="0">
              <a:buNone/>
              <a:defRPr sz="1800"/>
            </a:lvl7pPr>
            <a:lvl8pPr marL="2886601" indent="0">
              <a:buNone/>
              <a:defRPr sz="1800"/>
            </a:lvl8pPr>
            <a:lvl9pPr marL="3298972" indent="0">
              <a:buNone/>
              <a:defRPr sz="18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951" y="2106454"/>
            <a:ext cx="2949690" cy="3902466"/>
          </a:xfrm>
        </p:spPr>
        <p:txBody>
          <a:bodyPr/>
          <a:lstStyle>
            <a:lvl1pPr marL="0" indent="0">
              <a:buNone/>
              <a:defRPr sz="1400"/>
            </a:lvl1pPr>
            <a:lvl2pPr marL="412372" indent="0">
              <a:buNone/>
              <a:defRPr sz="1300"/>
            </a:lvl2pPr>
            <a:lvl3pPr marL="824743" indent="0">
              <a:buNone/>
              <a:defRPr sz="1100"/>
            </a:lvl3pPr>
            <a:lvl4pPr marL="1237115" indent="0">
              <a:buNone/>
              <a:defRPr sz="900"/>
            </a:lvl4pPr>
            <a:lvl5pPr marL="1649486" indent="0">
              <a:buNone/>
              <a:defRPr sz="900"/>
            </a:lvl5pPr>
            <a:lvl6pPr marL="2061858" indent="0">
              <a:buNone/>
              <a:defRPr sz="900"/>
            </a:lvl6pPr>
            <a:lvl7pPr marL="2474229" indent="0">
              <a:buNone/>
              <a:defRPr sz="900"/>
            </a:lvl7pPr>
            <a:lvl8pPr marL="2886601" indent="0">
              <a:buNone/>
              <a:defRPr sz="900"/>
            </a:lvl8pPr>
            <a:lvl9pPr marL="3298972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543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1699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4811" y="373832"/>
            <a:ext cx="1972018" cy="595040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759" y="373832"/>
            <a:ext cx="5801732" cy="595040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3724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0548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du 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sme 16">
            <a:extLst>
              <a:ext uri="{FF2B5EF4-FFF2-40B4-BE49-F238E27FC236}">
                <a16:creationId xmlns=""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8223363" y="5813714"/>
            <a:ext cx="926261" cy="1076263"/>
            <a:chOff x="5626893" y="3026568"/>
            <a:chExt cx="937260" cy="800760"/>
          </a:xfrm>
        </p:grpSpPr>
        <p:sp>
          <p:nvSpPr>
            <p:cNvPr id="8" name="Forme libre : Forme 7">
              <a:extLst>
                <a:ext uri="{FF2B5EF4-FFF2-40B4-BE49-F238E27FC236}">
                  <a16:creationId xmlns=""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sz="1600" noProof="0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=""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sz="1600" noProof="0" dirty="0"/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1120" y="2500613"/>
            <a:ext cx="2935734" cy="823858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86587" tIns="43294" bIns="43294" rtlCol="0" anchor="ctr" anchorCtr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123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47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371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494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61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742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86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989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=""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0" name="Graphique 23">
            <a:extLst>
              <a:ext uri="{FF2B5EF4-FFF2-40B4-BE49-F238E27FC236}">
                <a16:creationId xmlns=""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18391" y="994095"/>
            <a:ext cx="3445798" cy="1267927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54983" tIns="27491" rIns="54983" bIns="27491" rtlCol="0" anchor="ctr"/>
          <a:lstStyle/>
          <a:p>
            <a:pPr rtl="0"/>
            <a:endParaRPr lang="fr-FR" sz="1600" noProof="0" dirty="0"/>
          </a:p>
        </p:txBody>
      </p:sp>
      <p:sp>
        <p:nvSpPr>
          <p:cNvPr id="11" name="Graphique 6">
            <a:extLst>
              <a:ext uri="{FF2B5EF4-FFF2-40B4-BE49-F238E27FC236}">
                <a16:creationId xmlns=""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19598" y="601196"/>
            <a:ext cx="3664622" cy="1671583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54983" tIns="27491" rIns="54983" bIns="27491" rtlCol="0" anchor="ctr"/>
          <a:lstStyle/>
          <a:p>
            <a:pPr rtl="0"/>
            <a:endParaRPr lang="fr-FR" sz="1600" noProof="0" dirty="0"/>
          </a:p>
        </p:txBody>
      </p:sp>
      <p:sp>
        <p:nvSpPr>
          <p:cNvPr id="13" name="Titre 1">
            <a:extLst>
              <a:ext uri="{FF2B5EF4-FFF2-40B4-BE49-F238E27FC236}">
                <a16:creationId xmlns=""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634693" y="998126"/>
            <a:ext cx="2950728" cy="75192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Disposition du texte 1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=""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6848" y="3473511"/>
            <a:ext cx="2935400" cy="2303122"/>
          </a:xfrm>
        </p:spPr>
        <p:txBody>
          <a:bodyPr rtlCol="0">
            <a:normAutofit/>
          </a:bodyPr>
          <a:lstStyle>
            <a:lvl1pPr marL="162351" indent="-162351">
              <a:spcBef>
                <a:spcPts val="541"/>
              </a:spcBef>
              <a:buClr>
                <a:schemeClr val="accent2"/>
              </a:buClr>
              <a:defRPr sz="1400" b="0">
                <a:latin typeface="+mn-lt"/>
              </a:defRPr>
            </a:lvl1pPr>
            <a:lvl2pPr marL="412372" indent="0">
              <a:buNone/>
              <a:defRPr sz="1400">
                <a:latin typeface="Franklin Gothic Book" panose="020B0503020102020204" pitchFamily="34" charset="0"/>
              </a:defRPr>
            </a:lvl2pPr>
            <a:lvl3pPr>
              <a:defRPr sz="1400">
                <a:latin typeface="Franklin Gothic Book" panose="020B0503020102020204" pitchFamily="34" charset="0"/>
              </a:defRPr>
            </a:lvl3pPr>
            <a:lvl4pPr>
              <a:defRPr sz="1400">
                <a:latin typeface="Franklin Gothic Book" panose="020B0503020102020204" pitchFamily="34" charset="0"/>
              </a:defRPr>
            </a:lvl4pPr>
            <a:lvl5pPr>
              <a:defRPr sz="14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grpSp>
        <p:nvGrpSpPr>
          <p:cNvPr id="19" name="Graphique 17">
            <a:extLst>
              <a:ext uri="{FF2B5EF4-FFF2-40B4-BE49-F238E27FC236}">
                <a16:creationId xmlns=""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4148764" y="0"/>
            <a:ext cx="4756316" cy="6582899"/>
            <a:chOff x="5530724" y="0"/>
            <a:chExt cx="6340653" cy="6429600"/>
          </a:xfrm>
        </p:grpSpPr>
        <p:sp>
          <p:nvSpPr>
            <p:cNvPr id="20" name="Forme libre : Forme 19">
              <a:extLst>
                <a:ext uri="{FF2B5EF4-FFF2-40B4-BE49-F238E27FC236}">
                  <a16:creationId xmlns=""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sz="1600" noProof="0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=""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sz="1600" noProof="0" dirty="0"/>
            </a:p>
          </p:txBody>
        </p:sp>
        <p:sp>
          <p:nvSpPr>
            <p:cNvPr id="22" name="Forme libre : Forme 21">
              <a:extLst>
                <a:ext uri="{FF2B5EF4-FFF2-40B4-BE49-F238E27FC236}">
                  <a16:creationId xmlns=""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fr-FR" sz="1600" noProof="0" dirty="0"/>
            </a:p>
          </p:txBody>
        </p:sp>
      </p:grpSp>
      <p:sp>
        <p:nvSpPr>
          <p:cNvPr id="24" name="Espace réservé d’image 23">
            <a:extLst>
              <a:ext uri="{FF2B5EF4-FFF2-40B4-BE49-F238E27FC236}">
                <a16:creationId xmlns=""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720000">
            <a:off x="4788972" y="214520"/>
            <a:ext cx="3486380" cy="560257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="" xmlns:p14="http://schemas.microsoft.com/office/powerpoint/2010/main" val="2087307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nu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que 2">
            <a:extLst>
              <a:ext uri="{FF2B5EF4-FFF2-40B4-BE49-F238E27FC236}">
                <a16:creationId xmlns=""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9585" y="440032"/>
            <a:ext cx="5705715" cy="1526224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lIns="54983" tIns="27491" rIns="54983" bIns="27491" rtlCol="0" anchor="ctr"/>
          <a:lstStyle/>
          <a:p>
            <a:pPr rtl="0"/>
            <a:endParaRPr lang="fr-FR" sz="1600" noProof="0" dirty="0"/>
          </a:p>
        </p:txBody>
      </p:sp>
      <p:sp>
        <p:nvSpPr>
          <p:cNvPr id="23" name="Espace réservé du texte 21">
            <a:extLst>
              <a:ext uri="{FF2B5EF4-FFF2-40B4-BE49-F238E27FC236}">
                <a16:creationId xmlns=""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93" y="1941208"/>
            <a:ext cx="396548" cy="1118241"/>
          </a:xfrm>
        </p:spPr>
        <p:txBody>
          <a:bodyPr rtlCol="0">
            <a:normAutofit/>
          </a:bodyPr>
          <a:lstStyle>
            <a:lvl1pPr marL="0" indent="0">
              <a:buNone/>
              <a:defRPr sz="63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1</a:t>
            </a:r>
          </a:p>
        </p:txBody>
      </p:sp>
      <p:sp>
        <p:nvSpPr>
          <p:cNvPr id="26" name="Espace réservé du texte 24">
            <a:extLst>
              <a:ext uri="{FF2B5EF4-FFF2-40B4-BE49-F238E27FC236}">
                <a16:creationId xmlns=""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9552" y="2137875"/>
            <a:ext cx="2327737" cy="819177"/>
          </a:xfrm>
        </p:spPr>
        <p:txBody>
          <a:bodyPr rtlCol="0">
            <a:normAutofit/>
          </a:bodyPr>
          <a:lstStyle>
            <a:lvl1pPr marL="0" indent="0">
              <a:buNone/>
              <a:defRPr sz="23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3" name="Espace réservé du texte 21">
            <a:extLst>
              <a:ext uri="{FF2B5EF4-FFF2-40B4-BE49-F238E27FC236}">
                <a16:creationId xmlns=""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4076" y="1941208"/>
            <a:ext cx="396548" cy="1118241"/>
          </a:xfrm>
        </p:spPr>
        <p:txBody>
          <a:bodyPr rtlCol="0">
            <a:normAutofit/>
          </a:bodyPr>
          <a:lstStyle>
            <a:lvl1pPr marL="0" indent="0">
              <a:buNone/>
              <a:defRPr sz="63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2</a:t>
            </a:r>
          </a:p>
        </p:txBody>
      </p:sp>
      <p:sp>
        <p:nvSpPr>
          <p:cNvPr id="34" name="Espace réservé du texte 24">
            <a:extLst>
              <a:ext uri="{FF2B5EF4-FFF2-40B4-BE49-F238E27FC236}">
                <a16:creationId xmlns=""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2899" y="2137875"/>
            <a:ext cx="1683231" cy="819177"/>
          </a:xfrm>
        </p:spPr>
        <p:txBody>
          <a:bodyPr rtlCol="0">
            <a:normAutofit/>
          </a:bodyPr>
          <a:lstStyle>
            <a:lvl1pPr marL="0" indent="0">
              <a:buNone/>
              <a:defRPr sz="23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7" name="Espace réservé du texte 21">
            <a:extLst>
              <a:ext uri="{FF2B5EF4-FFF2-40B4-BE49-F238E27FC236}">
                <a16:creationId xmlns=""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9063" y="1959412"/>
            <a:ext cx="396548" cy="1118241"/>
          </a:xfrm>
        </p:spPr>
        <p:txBody>
          <a:bodyPr rtlCol="0">
            <a:normAutofit/>
          </a:bodyPr>
          <a:lstStyle>
            <a:lvl1pPr marL="0" indent="0">
              <a:buNone/>
              <a:defRPr sz="63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3</a:t>
            </a:r>
          </a:p>
        </p:txBody>
      </p:sp>
      <p:sp>
        <p:nvSpPr>
          <p:cNvPr id="38" name="Espace réservé du texte 24">
            <a:extLst>
              <a:ext uri="{FF2B5EF4-FFF2-40B4-BE49-F238E27FC236}">
                <a16:creationId xmlns=""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7886" y="2156079"/>
            <a:ext cx="2219722" cy="819177"/>
          </a:xfrm>
        </p:spPr>
        <p:txBody>
          <a:bodyPr rtlCol="0">
            <a:normAutofit/>
          </a:bodyPr>
          <a:lstStyle>
            <a:lvl1pPr marL="0" indent="0">
              <a:buNone/>
              <a:defRPr sz="23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0" name="Espace réservé du texte 24">
            <a:extLst>
              <a:ext uri="{FF2B5EF4-FFF2-40B4-BE49-F238E27FC236}">
                <a16:creationId xmlns=""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909" y="3013756"/>
            <a:ext cx="1274190" cy="819177"/>
          </a:xfrm>
        </p:spPr>
        <p:txBody>
          <a:bodyPr rtlCol="0">
            <a:normAutofit/>
          </a:bodyPr>
          <a:lstStyle>
            <a:lvl1pPr marL="0" indent="0">
              <a:buNone/>
              <a:defRPr sz="14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3" name="Espace réservé du texte 24">
            <a:extLst>
              <a:ext uri="{FF2B5EF4-FFF2-40B4-BE49-F238E27FC236}">
                <a16:creationId xmlns=""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43099" y="3013756"/>
            <a:ext cx="1274190" cy="819177"/>
          </a:xfrm>
        </p:spPr>
        <p:txBody>
          <a:bodyPr rtlCol="0">
            <a:normAutofit/>
          </a:bodyPr>
          <a:lstStyle>
            <a:lvl1pPr marL="0" indent="0">
              <a:buNone/>
              <a:defRPr sz="14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5" name="Espace réservé du texte 24">
            <a:extLst>
              <a:ext uri="{FF2B5EF4-FFF2-40B4-BE49-F238E27FC236}">
                <a16:creationId xmlns=""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96720" y="3013756"/>
            <a:ext cx="1274190" cy="819177"/>
          </a:xfrm>
        </p:spPr>
        <p:txBody>
          <a:bodyPr rtlCol="0">
            <a:normAutofit/>
          </a:bodyPr>
          <a:lstStyle>
            <a:lvl1pPr marL="0" indent="0">
              <a:buNone/>
              <a:defRPr sz="14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6" name="Espace réservé du texte 24">
            <a:extLst>
              <a:ext uri="{FF2B5EF4-FFF2-40B4-BE49-F238E27FC236}">
                <a16:creationId xmlns=""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08743" y="3012176"/>
            <a:ext cx="2638866" cy="819177"/>
          </a:xfrm>
        </p:spPr>
        <p:txBody>
          <a:bodyPr rtlCol="0">
            <a:normAutofit/>
          </a:bodyPr>
          <a:lstStyle>
            <a:lvl1pPr marL="0" indent="0">
              <a:buNone/>
              <a:defRPr sz="14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=""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909" y="5741247"/>
            <a:ext cx="2548381" cy="819177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9" name="Espace réservé du texte 24">
            <a:extLst>
              <a:ext uri="{FF2B5EF4-FFF2-40B4-BE49-F238E27FC236}">
                <a16:creationId xmlns=""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6719" y="5026897"/>
            <a:ext cx="1274190" cy="819177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0" name="Espace réservé du texte 24">
            <a:extLst>
              <a:ext uri="{FF2B5EF4-FFF2-40B4-BE49-F238E27FC236}">
                <a16:creationId xmlns=""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19064" y="5026897"/>
            <a:ext cx="2020055" cy="819177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5" name="Espace réservé d’image 12">
            <a:extLst>
              <a:ext uri="{FF2B5EF4-FFF2-40B4-BE49-F238E27FC236}">
                <a16:creationId xmlns=""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68909" y="3907440"/>
            <a:ext cx="1227795" cy="1657077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3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6" name="Espace réservé d’image 12">
            <a:extLst>
              <a:ext uri="{FF2B5EF4-FFF2-40B4-BE49-F238E27FC236}">
                <a16:creationId xmlns=""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943098" y="3907440"/>
            <a:ext cx="1227795" cy="1657077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3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7" name="Espace réservé d’image 12">
            <a:extLst>
              <a:ext uri="{FF2B5EF4-FFF2-40B4-BE49-F238E27FC236}">
                <a16:creationId xmlns=""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596719" y="3907440"/>
            <a:ext cx="1536459" cy="91747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3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8" name="Espace réservé d’image 9">
            <a:extLst>
              <a:ext uri="{FF2B5EF4-FFF2-40B4-BE49-F238E27FC236}">
                <a16:creationId xmlns=""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908743" y="3956714"/>
            <a:ext cx="1111189" cy="77704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3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3831"/>
            <a:ext cx="5933200" cy="1095356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54117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Comment utiliser ce modèle</a:t>
            </a:r>
          </a:p>
        </p:txBody>
      </p:sp>
    </p:spTree>
    <p:extLst>
      <p:ext uri="{BB962C8B-B14F-4D97-AF65-F5344CB8AC3E}">
        <p14:creationId xmlns="" xmlns:p14="http://schemas.microsoft.com/office/powerpoint/2010/main" val="182453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530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9695" y="6316572"/>
            <a:ext cx="615311" cy="565161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 rot="20483662">
            <a:off x="534875" y="190537"/>
            <a:ext cx="2681178" cy="5175774"/>
          </a:xfrm>
          <a:solidFill>
            <a:srgbClr val="99CCFF"/>
          </a:solidFill>
          <a:ln w="76200"/>
          <a:scene3d>
            <a:camera prst="orthographicFront"/>
            <a:lightRig rig="threePt" dir="t"/>
          </a:scene3d>
          <a:sp3d contourW="127000">
            <a:bevelT prst="slope"/>
            <a:contourClr>
              <a:schemeClr val="accent5">
                <a:lumMod val="50000"/>
              </a:schemeClr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 rot="408943">
            <a:off x="5015911" y="2878594"/>
            <a:ext cx="3423641" cy="716780"/>
          </a:xfrm>
          <a:ln>
            <a:solidFill>
              <a:srgbClr val="DAE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2pPr marL="412372" indent="0">
              <a:buNone/>
              <a:defRPr/>
            </a:lvl2pPr>
          </a:lstStyle>
          <a:p>
            <a:pPr lvl="1"/>
            <a:r>
              <a:rPr lang="fr-FR" dirty="0" smtClean="0"/>
              <a:t>titre</a:t>
            </a:r>
          </a:p>
          <a:p>
            <a:pPr lvl="1"/>
            <a:endParaRPr lang="fr-FR" dirty="0" smtClean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4873316" y="4295143"/>
            <a:ext cx="2885386" cy="1519702"/>
          </a:xfrm>
        </p:spPr>
        <p:txBody>
          <a:bodyPr/>
          <a:lstStyle>
            <a:lvl3pPr>
              <a:defRPr/>
            </a:lvl3pPr>
          </a:lstStyle>
          <a:p>
            <a:pPr lvl="2"/>
            <a:r>
              <a:rPr lang="fr-FR" dirty="0" smtClean="0"/>
              <a:t>Texte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3597427" y="589674"/>
            <a:ext cx="5219924" cy="1357168"/>
          </a:xfrm>
          <a:scene3d>
            <a:camera prst="orthographicFront"/>
            <a:lightRig rig="threePt" dir="t"/>
          </a:scene3d>
          <a:sp3d contourW="12700"/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2064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6778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996" y="1750503"/>
            <a:ext cx="7888070" cy="292075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996" y="4698889"/>
            <a:ext cx="7888070" cy="1535956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123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47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371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494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61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742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86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989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6006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759" y="1869154"/>
            <a:ext cx="3886875" cy="445508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954" y="1869154"/>
            <a:ext cx="3886875" cy="445508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828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950" y="373832"/>
            <a:ext cx="7888070" cy="135716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951" y="1721247"/>
            <a:ext cx="3869013" cy="84355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72" indent="0">
              <a:buNone/>
              <a:defRPr sz="1800" b="1"/>
            </a:lvl2pPr>
            <a:lvl3pPr marL="824743" indent="0">
              <a:buNone/>
              <a:defRPr sz="1600" b="1"/>
            </a:lvl3pPr>
            <a:lvl4pPr marL="1237115" indent="0">
              <a:buNone/>
              <a:defRPr sz="1400" b="1"/>
            </a:lvl4pPr>
            <a:lvl5pPr marL="1649486" indent="0">
              <a:buNone/>
              <a:defRPr sz="1400" b="1"/>
            </a:lvl5pPr>
            <a:lvl6pPr marL="2061858" indent="0">
              <a:buNone/>
              <a:defRPr sz="1400" b="1"/>
            </a:lvl6pPr>
            <a:lvl7pPr marL="2474229" indent="0">
              <a:buNone/>
              <a:defRPr sz="1400" b="1"/>
            </a:lvl7pPr>
            <a:lvl8pPr marL="2886601" indent="0">
              <a:buNone/>
              <a:defRPr sz="1400" b="1"/>
            </a:lvl8pPr>
            <a:lvl9pPr marL="3298972" indent="0">
              <a:buNone/>
              <a:defRPr sz="14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951" y="2564803"/>
            <a:ext cx="3869013" cy="37724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954" y="1721247"/>
            <a:ext cx="3888066" cy="84355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72" indent="0">
              <a:buNone/>
              <a:defRPr sz="1800" b="1"/>
            </a:lvl2pPr>
            <a:lvl3pPr marL="824743" indent="0">
              <a:buNone/>
              <a:defRPr sz="1600" b="1"/>
            </a:lvl3pPr>
            <a:lvl4pPr marL="1237115" indent="0">
              <a:buNone/>
              <a:defRPr sz="1400" b="1"/>
            </a:lvl4pPr>
            <a:lvl5pPr marL="1649486" indent="0">
              <a:buNone/>
              <a:defRPr sz="1400" b="1"/>
            </a:lvl5pPr>
            <a:lvl6pPr marL="2061858" indent="0">
              <a:buNone/>
              <a:defRPr sz="1400" b="1"/>
            </a:lvl6pPr>
            <a:lvl7pPr marL="2474229" indent="0">
              <a:buNone/>
              <a:defRPr sz="1400" b="1"/>
            </a:lvl7pPr>
            <a:lvl8pPr marL="2886601" indent="0">
              <a:buNone/>
              <a:defRPr sz="1400" b="1"/>
            </a:lvl8pPr>
            <a:lvl9pPr marL="3298972" indent="0">
              <a:buNone/>
              <a:defRPr sz="14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954" y="2564803"/>
            <a:ext cx="3888066" cy="37724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702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6767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951" y="468101"/>
            <a:ext cx="2949690" cy="1638353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8067" y="1010968"/>
            <a:ext cx="4629954" cy="498982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951" y="2106454"/>
            <a:ext cx="2949690" cy="3902466"/>
          </a:xfrm>
        </p:spPr>
        <p:txBody>
          <a:bodyPr/>
          <a:lstStyle>
            <a:lvl1pPr marL="0" indent="0">
              <a:buNone/>
              <a:defRPr sz="1400"/>
            </a:lvl1pPr>
            <a:lvl2pPr marL="412372" indent="0">
              <a:buNone/>
              <a:defRPr sz="1300"/>
            </a:lvl2pPr>
            <a:lvl3pPr marL="824743" indent="0">
              <a:buNone/>
              <a:defRPr sz="1100"/>
            </a:lvl3pPr>
            <a:lvl4pPr marL="1237115" indent="0">
              <a:buNone/>
              <a:defRPr sz="900"/>
            </a:lvl4pPr>
            <a:lvl5pPr marL="1649486" indent="0">
              <a:buNone/>
              <a:defRPr sz="900"/>
            </a:lvl5pPr>
            <a:lvl6pPr marL="2061858" indent="0">
              <a:buNone/>
              <a:defRPr sz="900"/>
            </a:lvl6pPr>
            <a:lvl7pPr marL="2474229" indent="0">
              <a:buNone/>
              <a:defRPr sz="900"/>
            </a:lvl7pPr>
            <a:lvl8pPr marL="2886601" indent="0">
              <a:buNone/>
              <a:defRPr sz="900"/>
            </a:lvl8pPr>
            <a:lvl9pPr marL="3298972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059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760" y="373832"/>
            <a:ext cx="7888070" cy="1357168"/>
          </a:xfrm>
          <a:prstGeom prst="rect">
            <a:avLst/>
          </a:prstGeom>
        </p:spPr>
        <p:txBody>
          <a:bodyPr vert="horz" lIns="54983" tIns="27491" rIns="54983" bIns="27491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760" y="1869154"/>
            <a:ext cx="7888070" cy="4455085"/>
          </a:xfrm>
          <a:prstGeom prst="rect">
            <a:avLst/>
          </a:prstGeom>
        </p:spPr>
        <p:txBody>
          <a:bodyPr vert="horz" lIns="54983" tIns="27491" rIns="54983" bIns="27491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759" y="6507903"/>
            <a:ext cx="2057758" cy="373831"/>
          </a:xfrm>
          <a:prstGeom prst="rect">
            <a:avLst/>
          </a:prstGeom>
        </p:spPr>
        <p:txBody>
          <a:bodyPr vert="horz" lIns="54983" tIns="27491" rIns="54983" bIns="27491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9477" y="6507903"/>
            <a:ext cx="3086636" cy="373831"/>
          </a:xfrm>
          <a:prstGeom prst="rect">
            <a:avLst/>
          </a:prstGeom>
        </p:spPr>
        <p:txBody>
          <a:bodyPr vert="horz" lIns="54983" tIns="27491" rIns="54983" bIns="27491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9072" y="6507903"/>
            <a:ext cx="2057758" cy="373831"/>
          </a:xfrm>
          <a:prstGeom prst="rect">
            <a:avLst/>
          </a:prstGeom>
        </p:spPr>
        <p:txBody>
          <a:bodyPr vert="horz" lIns="54983" tIns="27491" rIns="54983" bIns="27491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7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</p:sldLayoutIdLst>
  <p:hf hdr="0" ftr="0" dt="0"/>
  <p:txStyles>
    <p:titleStyle>
      <a:lvl1pPr algn="l" defTabSz="824743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6186" indent="-206186" algn="l" defTabSz="824743" rtl="0" eaLnBrk="1" latinLnBrk="0" hangingPunct="1">
        <a:lnSpc>
          <a:spcPct val="90000"/>
        </a:lnSpc>
        <a:spcBef>
          <a:spcPts val="902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8557" indent="-206186" algn="l" defTabSz="82474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30929" indent="-206186" algn="l" defTabSz="82474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3300" indent="-206186" algn="l" defTabSz="82474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55672" indent="-206186" algn="l" defTabSz="82474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043" indent="-206186" algn="l" defTabSz="82474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80415" indent="-206186" algn="l" defTabSz="82474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92787" indent="-206186" algn="l" defTabSz="82474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05158" indent="-206186" algn="l" defTabSz="82474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247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372" algn="l" defTabSz="8247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4743" algn="l" defTabSz="8247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7115" algn="l" defTabSz="8247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9486" algn="l" defTabSz="8247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1858" algn="l" defTabSz="8247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4229" algn="l" defTabSz="8247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6601" algn="l" defTabSz="8247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8972" algn="l" defTabSz="8247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theobule.org/video/ceci-est-mon-corps/341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_C0c923SAx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youtube.com/watch?v=kIvVHnHmOTo" TargetMode="External"/><Relationship Id="rId4" Type="http://schemas.openxmlformats.org/officeDocument/2006/relationships/hyperlink" Target="https://www.youtube.com/watch?v=fM0NsppVy6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 l="21236" t="10721"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14" y="130028"/>
            <a:ext cx="9069374" cy="5768996"/>
            <a:chOff x="-12362708" y="-3816565"/>
            <a:chExt cx="24180798" cy="11269305"/>
          </a:xfrm>
        </p:grpSpPr>
        <p:sp>
          <p:nvSpPr>
            <p:cNvPr id="3" name="TextBox 3"/>
            <p:cNvSpPr txBox="1"/>
            <p:nvPr/>
          </p:nvSpPr>
          <p:spPr>
            <a:xfrm>
              <a:off x="-7268710" y="1810594"/>
              <a:ext cx="19086800" cy="31062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214"/>
                </a:lnSpc>
              </a:pPr>
              <a:r>
                <a:rPr lang="en-US" sz="6100" spc="-256" dirty="0" smtClean="0">
                  <a:solidFill>
                    <a:srgbClr val="FFFFFF"/>
                  </a:solidFill>
                  <a:latin typeface="Libre Baskerville"/>
                </a:rPr>
                <a:t>Se </a:t>
              </a:r>
              <a:r>
                <a:rPr lang="en-US" sz="6100" spc="-256" dirty="0" err="1" smtClean="0">
                  <a:solidFill>
                    <a:srgbClr val="FFFFFF"/>
                  </a:solidFill>
                  <a:latin typeface="Libre Baskerville"/>
                </a:rPr>
                <a:t>laisser</a:t>
              </a:r>
              <a:r>
                <a:rPr lang="en-US" sz="6100" spc="-256" dirty="0" smtClean="0">
                  <a:solidFill>
                    <a:srgbClr val="FFFFFF"/>
                  </a:solidFill>
                  <a:latin typeface="Libre Baskerville"/>
                </a:rPr>
                <a:t> </a:t>
              </a:r>
              <a:r>
                <a:rPr lang="en-US" sz="6100" spc="-256" dirty="0" err="1" smtClean="0">
                  <a:solidFill>
                    <a:srgbClr val="FFFFFF"/>
                  </a:solidFill>
                  <a:latin typeface="Libre Baskerville"/>
                </a:rPr>
                <a:t>toucher</a:t>
              </a:r>
              <a:endParaRPr lang="en-US" sz="6100" spc="-256" dirty="0" smtClean="0">
                <a:solidFill>
                  <a:srgbClr val="FFFFFF"/>
                </a:solidFill>
                <a:latin typeface="Libre Baskerville"/>
              </a:endParaRPr>
            </a:p>
            <a:p>
              <a:pPr algn="ctr">
                <a:lnSpc>
                  <a:spcPts val="6214"/>
                </a:lnSpc>
              </a:pPr>
              <a:r>
                <a:rPr lang="en-US" sz="6100" spc="-256" dirty="0" smtClean="0">
                  <a:solidFill>
                    <a:srgbClr val="FFFFFF"/>
                  </a:solidFill>
                  <a:latin typeface="Libre Baskerville"/>
                </a:rPr>
                <a:t> par </a:t>
              </a:r>
              <a:r>
                <a:rPr lang="en-US" sz="6100" spc="-256" dirty="0" err="1" smtClean="0">
                  <a:solidFill>
                    <a:srgbClr val="FFFFFF"/>
                  </a:solidFill>
                  <a:latin typeface="Libre Baskerville"/>
                </a:rPr>
                <a:t>l’Amour</a:t>
              </a:r>
              <a:r>
                <a:rPr lang="en-US" sz="6100" spc="-256" dirty="0" smtClean="0">
                  <a:solidFill>
                    <a:srgbClr val="FFFFFF"/>
                  </a:solidFill>
                  <a:latin typeface="Libre Baskerville"/>
                </a:rPr>
                <a:t> de </a:t>
              </a:r>
              <a:r>
                <a:rPr lang="en-US" sz="6100" spc="-256" dirty="0" err="1" smtClean="0">
                  <a:solidFill>
                    <a:srgbClr val="FFFFFF"/>
                  </a:solidFill>
                  <a:latin typeface="Libre Baskerville"/>
                </a:rPr>
                <a:t>Jésus</a:t>
              </a:r>
              <a:endParaRPr lang="en-US" sz="6100" spc="-256" dirty="0">
                <a:solidFill>
                  <a:srgbClr val="FFFFFF"/>
                </a:solidFill>
                <a:latin typeface="Libre Baskerville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2362708" y="-3816565"/>
              <a:ext cx="7754091" cy="17134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900" dirty="0" err="1" smtClean="0">
                  <a:solidFill>
                    <a:srgbClr val="FFFFFF"/>
                  </a:solidFill>
                  <a:latin typeface="Open Sans"/>
                </a:rPr>
                <a:t>Cheminement</a:t>
              </a:r>
              <a:endParaRPr lang="en-US" sz="1900" dirty="0" smtClean="0">
                <a:solidFill>
                  <a:srgbClr val="FFFFFF"/>
                </a:solidFill>
                <a:latin typeface="Open Sans"/>
              </a:endParaRPr>
            </a:p>
            <a:p>
              <a:r>
                <a:rPr lang="en-US" sz="1900" dirty="0" smtClean="0">
                  <a:solidFill>
                    <a:srgbClr val="FFFFFF"/>
                  </a:solidFill>
                  <a:latin typeface="Open Sans"/>
                </a:rPr>
                <a:t> </a:t>
              </a:r>
              <a:r>
                <a:rPr lang="en-US" sz="1900" dirty="0" err="1" smtClean="0">
                  <a:solidFill>
                    <a:srgbClr val="FFFFFF"/>
                  </a:solidFill>
                  <a:latin typeface="Open Sans"/>
                </a:rPr>
                <a:t>vers</a:t>
              </a:r>
              <a:r>
                <a:rPr lang="en-US" sz="1900" dirty="0" smtClean="0">
                  <a:solidFill>
                    <a:srgbClr val="FFFFFF"/>
                  </a:solidFill>
                  <a:latin typeface="Open Sans"/>
                </a:rPr>
                <a:t> la première</a:t>
              </a:r>
            </a:p>
            <a:p>
              <a:r>
                <a:rPr lang="en-US" sz="1900" dirty="0" smtClean="0">
                  <a:solidFill>
                    <a:srgbClr val="FFFFFF"/>
                  </a:solidFill>
                  <a:latin typeface="Open Sans"/>
                </a:rPr>
                <a:t>des communions</a:t>
              </a:r>
              <a:endParaRPr lang="en-US" sz="1900" dirty="0">
                <a:solidFill>
                  <a:srgbClr val="FFFFFF"/>
                </a:solidFill>
                <a:latin typeface="Open Sans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5400000">
              <a:off x="5216896" y="2223144"/>
              <a:ext cx="12700" cy="10446491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8" name="ZoneTexte 7"/>
          <p:cNvSpPr txBox="1"/>
          <p:nvPr/>
        </p:nvSpPr>
        <p:spPr>
          <a:xfrm>
            <a:off x="228639" y="6631429"/>
            <a:ext cx="1791011" cy="224796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2020/2021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07243" y="6507903"/>
            <a:ext cx="209586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3501225" y="367484"/>
            <a:ext cx="2071702" cy="301740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TEMPS D’EQUIPE 4A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215340" y="6225400"/>
            <a:ext cx="4572794" cy="7018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Tu peux écouter l’histoire sur le site de </a:t>
            </a:r>
            <a:r>
              <a:rPr lang="fr-FR" sz="1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Théobule</a:t>
            </a:r>
            <a:r>
              <a:rPr lang="fr-FR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:</a:t>
            </a:r>
          </a:p>
          <a:p>
            <a:pPr algn="ctr"/>
            <a:r>
              <a:rPr lang="fr-FR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hlinkClick r:id="rId2"/>
              </a:rPr>
              <a:t>https://www.theobule.org/video/ceci-est-mon-corps/341</a:t>
            </a:r>
            <a:endParaRPr lang="fr-FR" sz="1400" b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/>
            <a:endParaRPr lang="fr-FR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0"/>
            <a:ext cx="9145588" cy="424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4983" tIns="27491" rIns="54983" bIns="27491" rtlCol="0">
            <a:spAutoFit/>
          </a:bodyPr>
          <a:lstStyle/>
          <a:p>
            <a:r>
              <a:rPr lang="fr-FR" sz="2400" b="1" dirty="0" smtClean="0">
                <a:solidFill>
                  <a:srgbClr val="8B5B84"/>
                </a:solidFill>
                <a:latin typeface="+mj-lt"/>
              </a:rPr>
              <a:t>Pendant ce repas, découvre ce que Jésus fait et ce qu’il dit aux Apôtres</a:t>
            </a:r>
            <a:r>
              <a:rPr lang="fr-FR" sz="2400" dirty="0" smtClean="0">
                <a:latin typeface="+mj-lt"/>
              </a:rPr>
              <a:t>.</a:t>
            </a:r>
            <a:endParaRPr lang="fr-FR" sz="2400" dirty="0"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00960" y="5153830"/>
            <a:ext cx="6357982" cy="578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1700" b="1" dirty="0" smtClean="0">
                <a:solidFill>
                  <a:schemeClr val="accent1">
                    <a:lumMod val="50000"/>
                  </a:schemeClr>
                </a:solidFill>
              </a:rPr>
              <a:t>Lis le récit à la page 22 de ton livret et entoure les expressions qui montrent que Jésus  aime ses disciples.</a:t>
            </a:r>
            <a:endParaRPr lang="fr-FR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269136" y="6507903"/>
            <a:ext cx="247693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10</a:t>
            </a:fld>
            <a:endParaRPr lang="en-US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5274" y="938988"/>
            <a:ext cx="5715000" cy="36099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211836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43904" y="942559"/>
            <a:ext cx="355369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6"/>
              </a:lnSpc>
              <a:spcBef>
                <a:spcPct val="0"/>
              </a:spcBef>
            </a:pPr>
            <a:r>
              <a:rPr lang="en-US" sz="4800" spc="-202" dirty="0" smtClean="0">
                <a:solidFill>
                  <a:srgbClr val="151715"/>
                </a:solidFill>
                <a:latin typeface="Libre Baskerville"/>
              </a:rPr>
              <a:t>Il les </a:t>
            </a:r>
            <a:r>
              <a:rPr lang="en-US" sz="4800" spc="-202" dirty="0" err="1" smtClean="0">
                <a:solidFill>
                  <a:srgbClr val="151715"/>
                </a:solidFill>
                <a:latin typeface="Libre Baskerville"/>
              </a:rPr>
              <a:t>aima</a:t>
            </a:r>
            <a:r>
              <a:rPr lang="en-US" sz="4800" spc="-202" dirty="0" smtClean="0">
                <a:solidFill>
                  <a:srgbClr val="151715"/>
                </a:solidFill>
                <a:latin typeface="Libre Baskerville"/>
              </a:rPr>
              <a:t> </a:t>
            </a:r>
            <a:r>
              <a:rPr lang="en-US" sz="4800" spc="-202" dirty="0" err="1" smtClean="0">
                <a:solidFill>
                  <a:srgbClr val="151715"/>
                </a:solidFill>
                <a:latin typeface="Libre Baskerville"/>
              </a:rPr>
              <a:t>jusqu’au</a:t>
            </a:r>
            <a:r>
              <a:rPr lang="en-US" sz="4800" spc="-202" dirty="0" smtClean="0">
                <a:solidFill>
                  <a:srgbClr val="151715"/>
                </a:solidFill>
                <a:latin typeface="Libre Baskerville"/>
              </a:rPr>
              <a:t> bout</a:t>
            </a:r>
            <a:endParaRPr lang="en-US" sz="4800" spc="-202" dirty="0">
              <a:solidFill>
                <a:srgbClr val="151715"/>
              </a:solidFill>
              <a:latin typeface="Libre Baskervill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458475" y="4574320"/>
            <a:ext cx="4420617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spc="-37" dirty="0" smtClean="0">
                <a:solidFill>
                  <a:srgbClr val="8B5B84"/>
                </a:solidFill>
                <a:latin typeface="Open Sans Bold"/>
              </a:rPr>
              <a:t>Comment </a:t>
            </a:r>
            <a:r>
              <a:rPr lang="en-US" sz="2400" b="1" spc="-37" dirty="0" err="1" smtClean="0">
                <a:solidFill>
                  <a:srgbClr val="8B5B84"/>
                </a:solidFill>
                <a:latin typeface="Open Sans Bold"/>
              </a:rPr>
              <a:t>Jésus</a:t>
            </a:r>
            <a:r>
              <a:rPr lang="en-US" sz="2400" b="1" spc="-37" dirty="0" smtClean="0">
                <a:solidFill>
                  <a:srgbClr val="8B5B84"/>
                </a:solidFill>
                <a:latin typeface="Open Sans Bold"/>
              </a:rPr>
              <a:t> </a:t>
            </a:r>
            <a:r>
              <a:rPr lang="en-US" sz="2400" b="1" spc="-37" dirty="0" err="1" smtClean="0">
                <a:solidFill>
                  <a:srgbClr val="8B5B84"/>
                </a:solidFill>
                <a:latin typeface="Open Sans Bold"/>
              </a:rPr>
              <a:t>va</a:t>
            </a:r>
            <a:r>
              <a:rPr lang="en-US" sz="2400" b="1" spc="-37" dirty="0" smtClean="0">
                <a:solidFill>
                  <a:srgbClr val="8B5B84"/>
                </a:solidFill>
                <a:latin typeface="Open Sans Bold"/>
              </a:rPr>
              <a:t>-t-</a:t>
            </a:r>
            <a:r>
              <a:rPr lang="en-US" sz="2400" b="1" spc="-37" dirty="0" err="1" smtClean="0">
                <a:solidFill>
                  <a:srgbClr val="8B5B84"/>
                </a:solidFill>
                <a:latin typeface="Open Sans Bold"/>
              </a:rPr>
              <a:t>il</a:t>
            </a:r>
            <a:r>
              <a:rPr lang="en-US" sz="2400" b="1" spc="-37" dirty="0" smtClean="0">
                <a:solidFill>
                  <a:srgbClr val="8B5B84"/>
                </a:solidFill>
                <a:latin typeface="Open Sans Bold"/>
              </a:rPr>
              <a:t> “aimer </a:t>
            </a:r>
            <a:r>
              <a:rPr lang="en-US" sz="2400" b="1" spc="-37" dirty="0" err="1" smtClean="0">
                <a:solidFill>
                  <a:srgbClr val="8B5B84"/>
                </a:solidFill>
                <a:latin typeface="Open Sans Bold"/>
              </a:rPr>
              <a:t>jusqu’au</a:t>
            </a:r>
            <a:r>
              <a:rPr lang="en-US" sz="2400" b="1" spc="-37" dirty="0" smtClean="0">
                <a:solidFill>
                  <a:srgbClr val="8B5B84"/>
                </a:solidFill>
                <a:latin typeface="Open Sans Bold"/>
              </a:rPr>
              <a:t> bout” ?</a:t>
            </a:r>
            <a:endParaRPr lang="en-US" sz="2400" b="1" spc="-37" dirty="0">
              <a:solidFill>
                <a:srgbClr val="8B5B84"/>
              </a:solidFill>
              <a:latin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58474" y="3050506"/>
            <a:ext cx="3696342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spc="-37" dirty="0" smtClean="0">
                <a:solidFill>
                  <a:srgbClr val="8B5B84"/>
                </a:solidFill>
                <a:latin typeface="Open Sans Bold"/>
              </a:rPr>
              <a:t>Comment </a:t>
            </a:r>
            <a:r>
              <a:rPr lang="en-US" sz="2400" b="1" spc="-37" dirty="0" err="1" smtClean="0">
                <a:solidFill>
                  <a:srgbClr val="8B5B84"/>
                </a:solidFill>
                <a:latin typeface="Open Sans Bold"/>
              </a:rPr>
              <a:t>comprends-tu</a:t>
            </a:r>
            <a:r>
              <a:rPr lang="en-US" sz="2400" b="1" spc="-37" dirty="0" smtClean="0">
                <a:solidFill>
                  <a:srgbClr val="8B5B84"/>
                </a:solidFill>
                <a:latin typeface="Open Sans Bold"/>
              </a:rPr>
              <a:t> </a:t>
            </a:r>
            <a:r>
              <a:rPr lang="en-US" sz="2400" b="1" spc="-37" dirty="0" err="1" smtClean="0">
                <a:solidFill>
                  <a:srgbClr val="8B5B84"/>
                </a:solidFill>
                <a:latin typeface="Open Sans Bold"/>
              </a:rPr>
              <a:t>cette</a:t>
            </a:r>
            <a:r>
              <a:rPr lang="en-US" sz="2400" b="1" spc="-37" dirty="0" smtClean="0">
                <a:solidFill>
                  <a:srgbClr val="8B5B84"/>
                </a:solidFill>
                <a:latin typeface="Open Sans Bold"/>
              </a:rPr>
              <a:t> phrase ?</a:t>
            </a:r>
            <a:endParaRPr lang="en-US" sz="2400" b="1" spc="-37" dirty="0">
              <a:solidFill>
                <a:srgbClr val="8B5B84"/>
              </a:solidFill>
              <a:latin typeface="Open Sans Bold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" y="33473"/>
            <a:ext cx="3602078" cy="696166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269136" y="6507903"/>
            <a:ext cx="247693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07988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 l="20444" r="20444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196907">
            <a:off x="-506117" y="723892"/>
            <a:ext cx="4919503" cy="2820736"/>
            <a:chOff x="768641" y="3552809"/>
            <a:chExt cx="13116398" cy="5510101"/>
          </a:xfrm>
        </p:grpSpPr>
        <p:sp>
          <p:nvSpPr>
            <p:cNvPr id="3" name="TextBox 3"/>
            <p:cNvSpPr txBox="1"/>
            <p:nvPr/>
          </p:nvSpPr>
          <p:spPr>
            <a:xfrm rot="19254065">
              <a:off x="2010792" y="3552809"/>
              <a:ext cx="9042401" cy="358113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954"/>
                </a:lnSpc>
              </a:pPr>
              <a:r>
                <a:rPr lang="en-US" sz="2400" spc="-166" dirty="0" smtClean="0">
                  <a:solidFill>
                    <a:srgbClr val="FFFFFF"/>
                  </a:solidFill>
                </a:rPr>
                <a:t>JÉSUS NOUS INVITE À FAIRE MÉMOIRE</a:t>
              </a:r>
            </a:p>
            <a:p>
              <a:pPr algn="ctr">
                <a:lnSpc>
                  <a:spcPts val="4954"/>
                </a:lnSpc>
              </a:pPr>
              <a:r>
                <a:rPr lang="en-US" sz="2400" spc="-166" dirty="0" smtClean="0">
                  <a:solidFill>
                    <a:srgbClr val="FFFFFF"/>
                  </a:solidFill>
                </a:rPr>
                <a:t> DU DON DE SA VIE.</a:t>
              </a:r>
              <a:endParaRPr lang="en-US" sz="2400" spc="-166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8641" y="8637047"/>
              <a:ext cx="13116398" cy="42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1"/>
                </a:lnSpc>
              </a:pPr>
              <a:endParaRPr lang="en-US" sz="1400" spc="289" dirty="0">
                <a:solidFill>
                  <a:srgbClr val="C1A480"/>
                </a:solidFill>
                <a:latin typeface="Open Sans Light"/>
              </a:endParaRPr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269136" y="6507903"/>
            <a:ext cx="247693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89564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85922" y="598129"/>
            <a:ext cx="4910898" cy="438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1900" b="1" dirty="0" err="1" smtClean="0">
                <a:solidFill>
                  <a:srgbClr val="151715"/>
                </a:solidFill>
              </a:rPr>
              <a:t>Regarde</a:t>
            </a:r>
            <a:r>
              <a:rPr lang="en-US" sz="1900" b="1" dirty="0" smtClean="0">
                <a:solidFill>
                  <a:srgbClr val="151715"/>
                </a:solidFill>
              </a:rPr>
              <a:t> la photo page 23 de ton </a:t>
            </a:r>
            <a:r>
              <a:rPr lang="en-US" sz="1900" b="1" dirty="0" err="1" smtClean="0">
                <a:solidFill>
                  <a:srgbClr val="151715"/>
                </a:solidFill>
              </a:rPr>
              <a:t>livret</a:t>
            </a:r>
            <a:r>
              <a:rPr lang="en-US" sz="1400" b="1" dirty="0">
                <a:solidFill>
                  <a:srgbClr val="151715"/>
                </a:solidFill>
              </a:rPr>
              <a:t>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87928" y="1486916"/>
            <a:ext cx="4782381" cy="1371264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900" b="1" dirty="0" smtClean="0">
                <a:solidFill>
                  <a:srgbClr val="8B5B84"/>
                </a:solidFill>
              </a:rPr>
              <a:t>A ton avis, avec tout ce que nous venons de voir, pourquoi y </a:t>
            </a:r>
            <a:r>
              <a:rPr lang="fr-FR" sz="1900" b="1" dirty="0" err="1" smtClean="0">
                <a:solidFill>
                  <a:srgbClr val="8B5B84"/>
                </a:solidFill>
              </a:rPr>
              <a:t>a-t-il</a:t>
            </a:r>
            <a:r>
              <a:rPr lang="fr-FR" sz="1900" b="1" dirty="0" smtClean="0">
                <a:solidFill>
                  <a:srgbClr val="8B5B84"/>
                </a:solidFill>
              </a:rPr>
              <a:t> une croix sur l’autel ou à côté de l’autel ?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/>
          <a:srcRect l="14440" t="4815" r="53138" b="72963"/>
          <a:stretch/>
        </p:blipFill>
        <p:spPr>
          <a:xfrm>
            <a:off x="5244832" y="1064498"/>
            <a:ext cx="3582022" cy="473134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57952" y="3218082"/>
            <a:ext cx="4810351" cy="2248427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900" b="1" dirty="0" smtClean="0">
                <a:solidFill>
                  <a:srgbClr val="8B5B84"/>
                </a:solidFill>
              </a:rPr>
              <a:t>Pendant ce dernier repas, quels gestes Jésus fait-il ? </a:t>
            </a:r>
          </a:p>
          <a:p>
            <a:pPr>
              <a:lnSpc>
                <a:spcPct val="150000"/>
              </a:lnSpc>
            </a:pPr>
            <a:endParaRPr lang="fr-FR" sz="1900" b="1" dirty="0" smtClean="0">
              <a:solidFill>
                <a:srgbClr val="8B5B84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900" b="1" dirty="0" smtClean="0">
                <a:solidFill>
                  <a:srgbClr val="8B5B84"/>
                </a:solidFill>
              </a:rPr>
              <a:t> Où as-tu déjà entendu ces paroles ?</a:t>
            </a:r>
          </a:p>
          <a:p>
            <a:pPr>
              <a:lnSpc>
                <a:spcPct val="150000"/>
              </a:lnSpc>
            </a:pPr>
            <a:r>
              <a:rPr lang="fr-FR" sz="1900" b="1" dirty="0" smtClean="0">
                <a:solidFill>
                  <a:srgbClr val="8B5B84"/>
                </a:solidFill>
              </a:rPr>
              <a:t>Qui les prononce ?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269136" y="6507903"/>
            <a:ext cx="247693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19969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build="p"/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521367" y="286063"/>
            <a:ext cx="824315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spc="-43" dirty="0" err="1" smtClean="0">
                <a:solidFill>
                  <a:schemeClr val="bg1"/>
                </a:solidFill>
                <a:latin typeface="+mj-lt"/>
              </a:rPr>
              <a:t>Pourquoi</a:t>
            </a:r>
            <a:r>
              <a:rPr lang="en-US" sz="2400" spc="-43" dirty="0" smtClean="0">
                <a:solidFill>
                  <a:schemeClr val="bg1"/>
                </a:solidFill>
                <a:latin typeface="+mj-lt"/>
              </a:rPr>
              <a:t> le </a:t>
            </a:r>
            <a:r>
              <a:rPr lang="en-US" sz="2400" spc="-43" dirty="0" err="1" smtClean="0">
                <a:solidFill>
                  <a:schemeClr val="bg1"/>
                </a:solidFill>
                <a:latin typeface="+mj-lt"/>
              </a:rPr>
              <a:t>prêtre</a:t>
            </a:r>
            <a:r>
              <a:rPr lang="en-US" sz="2400" spc="-43" dirty="0" smtClean="0">
                <a:solidFill>
                  <a:schemeClr val="bg1"/>
                </a:solidFill>
                <a:latin typeface="+mj-lt"/>
              </a:rPr>
              <a:t> fait-</a:t>
            </a:r>
            <a:r>
              <a:rPr lang="en-US" sz="2400" spc="-43" dirty="0" err="1" smtClean="0">
                <a:solidFill>
                  <a:schemeClr val="bg1"/>
                </a:solidFill>
                <a:latin typeface="+mj-lt"/>
              </a:rPr>
              <a:t>il</a:t>
            </a:r>
            <a:r>
              <a:rPr lang="en-US" sz="2400" spc="-43" dirty="0" smtClean="0">
                <a:solidFill>
                  <a:schemeClr val="bg1"/>
                </a:solidFill>
                <a:latin typeface="+mj-lt"/>
              </a:rPr>
              <a:t> les </a:t>
            </a:r>
            <a:r>
              <a:rPr lang="en-US" sz="2400" spc="-43" dirty="0" err="1" smtClean="0">
                <a:solidFill>
                  <a:schemeClr val="bg1"/>
                </a:solidFill>
                <a:latin typeface="+mj-lt"/>
              </a:rPr>
              <a:t>mêmes</a:t>
            </a:r>
            <a:r>
              <a:rPr lang="en-US" sz="2400" spc="-43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spc="-43" dirty="0" err="1" smtClean="0">
                <a:solidFill>
                  <a:schemeClr val="bg1"/>
                </a:solidFill>
                <a:latin typeface="+mj-lt"/>
              </a:rPr>
              <a:t>gestes</a:t>
            </a:r>
            <a:r>
              <a:rPr lang="en-US" sz="2400" spc="-43" dirty="0" smtClean="0">
                <a:solidFill>
                  <a:schemeClr val="bg1"/>
                </a:solidFill>
                <a:latin typeface="+mj-lt"/>
              </a:rPr>
              <a:t> que </a:t>
            </a:r>
            <a:r>
              <a:rPr lang="en-US" sz="2400" spc="-43" dirty="0" err="1" smtClean="0">
                <a:solidFill>
                  <a:schemeClr val="bg1"/>
                </a:solidFill>
                <a:latin typeface="+mj-lt"/>
              </a:rPr>
              <a:t>Jésus</a:t>
            </a:r>
            <a:r>
              <a:rPr lang="en-US" sz="2400" spc="-43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2400" spc="-43" dirty="0" smtClean="0">
                <a:solidFill>
                  <a:schemeClr val="bg1"/>
                </a:solidFill>
                <a:latin typeface="+mj-lt"/>
              </a:rPr>
              <a:t>et </a:t>
            </a:r>
            <a:r>
              <a:rPr lang="en-US" sz="2400" spc="-43" dirty="0" err="1" smtClean="0">
                <a:solidFill>
                  <a:schemeClr val="bg1"/>
                </a:solidFill>
                <a:latin typeface="+mj-lt"/>
              </a:rPr>
              <a:t>prononce</a:t>
            </a:r>
            <a:r>
              <a:rPr lang="en-US" sz="2400" spc="-43" dirty="0" smtClean="0">
                <a:solidFill>
                  <a:schemeClr val="bg1"/>
                </a:solidFill>
                <a:latin typeface="+mj-lt"/>
              </a:rPr>
              <a:t>-t-</a:t>
            </a:r>
            <a:r>
              <a:rPr lang="en-US" sz="2400" spc="-43" dirty="0" err="1" smtClean="0">
                <a:solidFill>
                  <a:schemeClr val="bg1"/>
                </a:solidFill>
                <a:latin typeface="+mj-lt"/>
              </a:rPr>
              <a:t>il</a:t>
            </a:r>
            <a:r>
              <a:rPr lang="en-US" sz="2400" spc="-43" dirty="0" smtClean="0">
                <a:solidFill>
                  <a:schemeClr val="bg1"/>
                </a:solidFill>
                <a:latin typeface="+mj-lt"/>
              </a:rPr>
              <a:t> les </a:t>
            </a:r>
            <a:r>
              <a:rPr lang="en-US" sz="2400" spc="-43" dirty="0" err="1" smtClean="0">
                <a:solidFill>
                  <a:schemeClr val="bg1"/>
                </a:solidFill>
                <a:latin typeface="+mj-lt"/>
              </a:rPr>
              <a:t>mêmes</a:t>
            </a:r>
            <a:r>
              <a:rPr lang="en-US" sz="2400" spc="-43" dirty="0" smtClean="0">
                <a:solidFill>
                  <a:schemeClr val="bg1"/>
                </a:solidFill>
                <a:latin typeface="+mj-lt"/>
              </a:rPr>
              <a:t> paroles </a:t>
            </a:r>
            <a:r>
              <a:rPr lang="en-US" sz="2400" spc="-43" dirty="0" err="1" smtClean="0">
                <a:solidFill>
                  <a:schemeClr val="bg1"/>
                </a:solidFill>
                <a:latin typeface="+mj-lt"/>
              </a:rPr>
              <a:t>que</a:t>
            </a:r>
            <a:r>
              <a:rPr lang="en-US" sz="2400" spc="-43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spc="-43" dirty="0" err="1" smtClean="0">
                <a:solidFill>
                  <a:schemeClr val="bg1"/>
                </a:solidFill>
                <a:latin typeface="+mj-lt"/>
              </a:rPr>
              <a:t>Jésus</a:t>
            </a:r>
            <a:r>
              <a:rPr lang="en-US" sz="2400" spc="-43" dirty="0" smtClean="0">
                <a:solidFill>
                  <a:schemeClr val="bg1"/>
                </a:solidFill>
                <a:latin typeface="+mj-lt"/>
              </a:rPr>
              <a:t>?</a:t>
            </a:r>
            <a:endParaRPr lang="en-US" sz="2400" spc="-43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AutoShape 2" descr="Le jour du Seigneur - dimanche 16 décembre 2018 - page 12 sur 17"/>
          <p:cNvSpPr>
            <a:spLocks noChangeAspect="1" noChangeArrowheads="1"/>
          </p:cNvSpPr>
          <p:nvPr/>
        </p:nvSpPr>
        <p:spPr bwMode="auto">
          <a:xfrm>
            <a:off x="77801" y="-98605"/>
            <a:ext cx="152426" cy="208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4983" tIns="27491" rIns="54983" bIns="27491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29390" y="1081864"/>
            <a:ext cx="8224167" cy="1809845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900" b="1" dirty="0" smtClean="0">
                <a:solidFill>
                  <a:srgbClr val="8B5B84"/>
                </a:solidFill>
              </a:rPr>
              <a:t>En faisant les mêmes gestes que Jésus et en redisant les mêmes paroles, le prêtre prête sa voix à Jésus </a:t>
            </a:r>
            <a:r>
              <a:rPr lang="fr-FR" sz="1900" b="1" dirty="0" smtClean="0">
                <a:solidFill>
                  <a:srgbClr val="8B5B84"/>
                </a:solidFill>
                <a:latin typeface="+mj-lt"/>
              </a:rPr>
              <a:t>pour</a:t>
            </a:r>
            <a:r>
              <a:rPr lang="fr-FR" sz="1900" b="1" dirty="0" smtClean="0">
                <a:solidFill>
                  <a:srgbClr val="8B5B84"/>
                </a:solidFill>
              </a:rPr>
              <a:t> nous dire qu’aujourd’hui, Jésus est présent, qu’il est toujours avec nous et qu’il nous aime comme il a aimé ses apôtres.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325698" y="3840027"/>
            <a:ext cx="2515037" cy="932682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r>
              <a:rPr lang="fr-FR" sz="1900" dirty="0" smtClean="0">
                <a:latin typeface="+mj-lt"/>
              </a:rPr>
              <a:t>Autour de la photo </a:t>
            </a:r>
          </a:p>
          <a:p>
            <a:r>
              <a:rPr lang="fr-FR" sz="1900" dirty="0" smtClean="0">
                <a:latin typeface="+mj-lt"/>
              </a:rPr>
              <a:t>de la page 23 de ton livret, écris la phrase :</a:t>
            </a:r>
            <a:endParaRPr lang="fr-FR" sz="19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165" y="2821403"/>
            <a:ext cx="5763604" cy="4179842"/>
          </a:xfrm>
          <a:prstGeom prst="rect">
            <a:avLst/>
          </a:prstGeom>
          <a:noFill/>
        </p:spPr>
        <p:txBody>
          <a:bodyPr wrap="none" lIns="54983" tIns="27491" rIns="54983" bIns="27491">
            <a:prstTxWarp prst="textCirclePour">
              <a:avLst/>
            </a:prstTxWarp>
            <a:spAutoFit/>
          </a:bodyPr>
          <a:lstStyle/>
          <a:p>
            <a:pPr algn="ctr"/>
            <a:r>
              <a:rPr lang="fr-FR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« Vous ferez cela en mémoire de moi. »</a:t>
            </a:r>
            <a:endParaRPr lang="fr-FR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8217" y="4107168"/>
            <a:ext cx="1344926" cy="1608313"/>
          </a:xfrm>
          <a:prstGeom prst="rect">
            <a:avLst/>
          </a:prstGeom>
        </p:spPr>
      </p:pic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8231029" y="6507903"/>
            <a:ext cx="285800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24709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uild="p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 l="20444" r="2044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409347">
            <a:off x="-971442" y="5743111"/>
            <a:ext cx="9264838" cy="3609912"/>
            <a:chOff x="768637" y="1520903"/>
            <a:chExt cx="24701946" cy="7557270"/>
          </a:xfrm>
        </p:grpSpPr>
        <p:sp>
          <p:nvSpPr>
            <p:cNvPr id="3" name="TextBox 3"/>
            <p:cNvSpPr txBox="1"/>
            <p:nvPr/>
          </p:nvSpPr>
          <p:spPr>
            <a:xfrm rot="19190653">
              <a:off x="1086583" y="1520903"/>
              <a:ext cx="24384000" cy="19329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just"/>
              <a:endParaRPr lang="en-US" sz="2000" spc="-166" dirty="0" smtClean="0">
                <a:solidFill>
                  <a:srgbClr val="FFFFFF"/>
                </a:solidFill>
                <a:latin typeface="+mj-lt"/>
              </a:endParaRPr>
            </a:p>
            <a:p>
              <a:pPr algn="ctr"/>
              <a:r>
                <a:rPr lang="en-US" sz="2000" spc="-166" dirty="0" err="1" smtClean="0">
                  <a:solidFill>
                    <a:srgbClr val="FFFFFF"/>
                  </a:solidFill>
                  <a:latin typeface="+mj-lt"/>
                </a:rPr>
                <a:t>Dans</a:t>
              </a:r>
              <a:r>
                <a:rPr lang="en-US" sz="2000" spc="-166" dirty="0" smtClean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2000" spc="-166" dirty="0" err="1" smtClean="0">
                  <a:solidFill>
                    <a:srgbClr val="FFFFFF"/>
                  </a:solidFill>
                  <a:latin typeface="+mj-lt"/>
                </a:rPr>
                <a:t>l’Eucharistie</a:t>
              </a:r>
              <a:r>
                <a:rPr lang="en-US" sz="2000" spc="-166" dirty="0" smtClean="0">
                  <a:solidFill>
                    <a:srgbClr val="FFFFFF"/>
                  </a:solidFill>
                  <a:latin typeface="+mj-lt"/>
                </a:rPr>
                <a:t>, nous </a:t>
              </a:r>
              <a:r>
                <a:rPr lang="en-US" sz="2000" spc="-166" dirty="0" err="1" smtClean="0">
                  <a:solidFill>
                    <a:srgbClr val="FFFFFF"/>
                  </a:solidFill>
                  <a:latin typeface="+mj-lt"/>
                </a:rPr>
                <a:t>reconnaissons</a:t>
              </a:r>
              <a:r>
                <a:rPr lang="en-US" sz="2000" spc="-166" dirty="0" smtClean="0">
                  <a:solidFill>
                    <a:srgbClr val="FFFFFF"/>
                  </a:solidFill>
                  <a:latin typeface="+mj-lt"/>
                </a:rPr>
                <a:t> que </a:t>
              </a:r>
              <a:r>
                <a:rPr lang="en-US" sz="2000" spc="-166" dirty="0" err="1" smtClean="0">
                  <a:solidFill>
                    <a:srgbClr val="FFFFFF"/>
                  </a:solidFill>
                  <a:latin typeface="+mj-lt"/>
                </a:rPr>
                <a:t>Jésus</a:t>
              </a:r>
              <a:r>
                <a:rPr lang="en-US" sz="2000" spc="-166" dirty="0" smtClean="0">
                  <a:solidFill>
                    <a:srgbClr val="FFFFFF"/>
                  </a:solidFill>
                  <a:latin typeface="+mj-lt"/>
                </a:rPr>
                <a:t>,  mort et </a:t>
              </a:r>
              <a:r>
                <a:rPr lang="en-US" sz="2000" spc="-166" dirty="0" err="1" smtClean="0">
                  <a:solidFill>
                    <a:srgbClr val="FFFFFF"/>
                  </a:solidFill>
                  <a:latin typeface="+mj-lt"/>
                </a:rPr>
                <a:t>ressuscité</a:t>
              </a:r>
              <a:r>
                <a:rPr lang="en-US" sz="2000" spc="-166" dirty="0" smtClean="0">
                  <a:solidFill>
                    <a:srgbClr val="FFFFFF"/>
                  </a:solidFill>
                  <a:latin typeface="+mj-lt"/>
                </a:rPr>
                <a:t>, </a:t>
              </a:r>
              <a:r>
                <a:rPr lang="en-US" sz="2000" spc="-166" dirty="0" err="1" smtClean="0">
                  <a:solidFill>
                    <a:srgbClr val="FFFFFF"/>
                  </a:solidFill>
                  <a:latin typeface="+mj-lt"/>
                </a:rPr>
                <a:t>est</a:t>
              </a:r>
              <a:r>
                <a:rPr lang="en-US" sz="2000" spc="-166" dirty="0" smtClean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2000" spc="-166" dirty="0" err="1" smtClean="0">
                  <a:solidFill>
                    <a:srgbClr val="FFFFFF"/>
                  </a:solidFill>
                  <a:latin typeface="+mj-lt"/>
                </a:rPr>
                <a:t>toujours</a:t>
              </a:r>
              <a:r>
                <a:rPr lang="en-US" sz="2000" spc="-166" dirty="0" smtClean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2000" spc="-166" dirty="0" err="1" smtClean="0">
                  <a:solidFill>
                    <a:srgbClr val="FFFFFF"/>
                  </a:solidFill>
                  <a:latin typeface="+mj-lt"/>
                </a:rPr>
                <a:t>présent</a:t>
              </a:r>
              <a:r>
                <a:rPr lang="en-US" sz="2000" spc="-166" dirty="0" smtClean="0">
                  <a:solidFill>
                    <a:srgbClr val="FFFFFF"/>
                  </a:solidFill>
                  <a:latin typeface="+mj-lt"/>
                </a:rPr>
                <a:t> au milieu de nous</a:t>
              </a:r>
            </a:p>
            <a:p>
              <a:pPr algn="just"/>
              <a:r>
                <a:rPr lang="en-US" sz="2000" spc="-166" dirty="0" smtClean="0">
                  <a:solidFill>
                    <a:srgbClr val="FFFFFF"/>
                  </a:solidFill>
                  <a:latin typeface="+mj-lt"/>
                </a:rPr>
                <a:t>.</a:t>
              </a:r>
              <a:endParaRPr lang="en-US" sz="2000" spc="-166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8637" y="8621778"/>
              <a:ext cx="13116400" cy="456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1"/>
                </a:lnSpc>
              </a:pPr>
              <a:endParaRPr lang="en-US" sz="1400" spc="289" dirty="0">
                <a:solidFill>
                  <a:srgbClr val="C1A480"/>
                </a:solidFill>
                <a:latin typeface="Open Sans Light"/>
              </a:endParaRPr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88309" y="5591205"/>
            <a:ext cx="247693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6824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5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82810" y="5498555"/>
            <a:ext cx="211371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7"/>
              </a:lnSpc>
              <a:spcBef>
                <a:spcPct val="0"/>
              </a:spcBef>
            </a:pPr>
            <a:r>
              <a:rPr lang="en-US" sz="1400" spc="-37" dirty="0" smtClean="0">
                <a:solidFill>
                  <a:srgbClr val="FFFFFF"/>
                </a:solidFill>
                <a:latin typeface="Open Sans Bold"/>
              </a:rPr>
              <a:t>“Nous </a:t>
            </a:r>
            <a:r>
              <a:rPr lang="en-US" sz="1400" spc="-37" dirty="0" err="1" smtClean="0">
                <a:solidFill>
                  <a:srgbClr val="FFFFFF"/>
                </a:solidFill>
                <a:latin typeface="Open Sans Bold"/>
              </a:rPr>
              <a:t>proclamons</a:t>
            </a:r>
            <a:r>
              <a:rPr lang="en-US" sz="1400" spc="-37" dirty="0" smtClean="0">
                <a:solidFill>
                  <a:srgbClr val="FFFFFF"/>
                </a:solidFill>
                <a:latin typeface="Open Sans Bold"/>
              </a:rPr>
              <a:t> ta mort, Seigneur </a:t>
            </a:r>
            <a:r>
              <a:rPr lang="en-US" sz="1400" spc="-37" dirty="0" err="1" smtClean="0">
                <a:solidFill>
                  <a:srgbClr val="FFFFFF"/>
                </a:solidFill>
                <a:latin typeface="Open Sans Bold"/>
              </a:rPr>
              <a:t>Jésus</a:t>
            </a:r>
            <a:r>
              <a:rPr lang="en-US" sz="1400" spc="-37" dirty="0" smtClean="0">
                <a:solidFill>
                  <a:srgbClr val="FFFFFF"/>
                </a:solidFill>
                <a:latin typeface="Open Sans Bold"/>
              </a:rPr>
              <a:t>, …</a:t>
            </a:r>
            <a:endParaRPr lang="en-US" sz="1400" spc="-37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78922" y="5492412"/>
            <a:ext cx="211371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7"/>
              </a:lnSpc>
              <a:spcBef>
                <a:spcPct val="0"/>
              </a:spcBef>
            </a:pPr>
            <a:r>
              <a:rPr lang="en-US" sz="1400" spc="-37" dirty="0" smtClean="0">
                <a:solidFill>
                  <a:srgbClr val="FFFFFF"/>
                </a:solidFill>
                <a:latin typeface="Open Sans Bold"/>
              </a:rPr>
              <a:t>… Nous </a:t>
            </a:r>
            <a:r>
              <a:rPr lang="en-US" sz="1400" spc="-37" dirty="0" err="1" smtClean="0">
                <a:solidFill>
                  <a:srgbClr val="FFFFFF"/>
                </a:solidFill>
                <a:latin typeface="Open Sans Bold"/>
              </a:rPr>
              <a:t>attendons</a:t>
            </a:r>
            <a:r>
              <a:rPr lang="en-US" sz="1400" spc="-37" dirty="0" smtClean="0">
                <a:solidFill>
                  <a:srgbClr val="FFFFFF"/>
                </a:solidFill>
                <a:latin typeface="Open Sans Bold"/>
              </a:rPr>
              <a:t> ta venue </a:t>
            </a:r>
            <a:r>
              <a:rPr lang="en-US" sz="1400" spc="-37" dirty="0" err="1" smtClean="0">
                <a:solidFill>
                  <a:srgbClr val="FFFFFF"/>
                </a:solidFill>
                <a:latin typeface="Open Sans Bold"/>
              </a:rPr>
              <a:t>dans</a:t>
            </a:r>
            <a:r>
              <a:rPr lang="en-US" sz="1400" spc="-37" dirty="0" smtClean="0">
                <a:solidFill>
                  <a:srgbClr val="FFFFFF"/>
                </a:solidFill>
                <a:latin typeface="Open Sans Bold"/>
              </a:rPr>
              <a:t> la </a:t>
            </a:r>
            <a:r>
              <a:rPr lang="en-US" sz="1400" spc="-37" dirty="0" err="1" smtClean="0">
                <a:solidFill>
                  <a:srgbClr val="FFFFFF"/>
                </a:solidFill>
                <a:latin typeface="Open Sans Bold"/>
              </a:rPr>
              <a:t>gloire</a:t>
            </a:r>
            <a:r>
              <a:rPr lang="en-US" sz="1400" spc="-37" dirty="0" smtClean="0">
                <a:solidFill>
                  <a:srgbClr val="FFFFFF"/>
                </a:solidFill>
                <a:latin typeface="Open Sans Bold"/>
              </a:rPr>
              <a:t>.”</a:t>
            </a:r>
            <a:endParaRPr lang="en-US" sz="1400" spc="-37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34488" y="155867"/>
            <a:ext cx="6328562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A la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messe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, nous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faisons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mémoire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de la mort et de la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résurrection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de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Jésus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: nous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nous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souvenons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qu’il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a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donné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sa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vie pour nous, et nous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croyons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qu’il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continue et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continuera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toujours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à le faire, 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parce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qu’il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est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vivant.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C’est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pourquoi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nous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proclamons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</a:t>
            </a:r>
            <a:r>
              <a:rPr lang="en-US" sz="1700" b="1" dirty="0" err="1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tous</a:t>
            </a:r>
            <a:r>
              <a:rPr lang="en-US" sz="1700" b="1" dirty="0" smtClean="0">
                <a:solidFill>
                  <a:srgbClr val="FFFFFF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 ensemble :</a:t>
            </a:r>
            <a:endParaRPr lang="en-US" sz="1700" b="1" dirty="0">
              <a:solidFill>
                <a:schemeClr val="tx2">
                  <a:lumMod val="50000"/>
                </a:schemeClr>
              </a:solidFill>
              <a:latin typeface="Open Sans Light" panose="020B0604020202020204" charset="0"/>
              <a:ea typeface="Open Sans Light" panose="020B0604020202020204" charset="0"/>
              <a:cs typeface="Open Sans Light" panose="020B060402020202020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3" t="-101" r="-105" b="101"/>
          <a:stretch/>
        </p:blipFill>
        <p:spPr>
          <a:xfrm>
            <a:off x="35058" y="2545719"/>
            <a:ext cx="2822938" cy="259085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15" y="2536356"/>
            <a:ext cx="3358631" cy="2578585"/>
          </a:xfrm>
          <a:prstGeom prst="rect">
            <a:avLst/>
          </a:prstGeom>
        </p:spPr>
      </p:pic>
      <p:sp>
        <p:nvSpPr>
          <p:cNvPr id="19" name="TextBox 3"/>
          <p:cNvSpPr txBox="1"/>
          <p:nvPr/>
        </p:nvSpPr>
        <p:spPr>
          <a:xfrm>
            <a:off x="3315275" y="5487923"/>
            <a:ext cx="2819890" cy="205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7"/>
              </a:lnSpc>
              <a:spcBef>
                <a:spcPct val="0"/>
              </a:spcBef>
            </a:pPr>
            <a:r>
              <a:rPr lang="en-US" sz="1400" spc="-37" dirty="0" smtClean="0">
                <a:solidFill>
                  <a:srgbClr val="FFFFFF"/>
                </a:solidFill>
                <a:latin typeface="Open Sans Bold"/>
              </a:rPr>
              <a:t>“… nous </a:t>
            </a:r>
            <a:r>
              <a:rPr lang="en-US" sz="1400" spc="-37" dirty="0" err="1" smtClean="0">
                <a:solidFill>
                  <a:srgbClr val="FFFFFF"/>
                </a:solidFill>
                <a:latin typeface="Open Sans Bold"/>
              </a:rPr>
              <a:t>célébrons</a:t>
            </a:r>
            <a:r>
              <a:rPr lang="en-US" sz="1400" spc="-37" dirty="0" smtClean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400" spc="-37" dirty="0" err="1" smtClean="0">
                <a:solidFill>
                  <a:srgbClr val="FFFFFF"/>
                </a:solidFill>
                <a:latin typeface="Open Sans Bold"/>
              </a:rPr>
              <a:t>ta</a:t>
            </a:r>
            <a:r>
              <a:rPr lang="en-US" sz="1400" spc="-37" dirty="0" smtClean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400" spc="-37" dirty="0" err="1" smtClean="0">
                <a:solidFill>
                  <a:srgbClr val="FFFFFF"/>
                </a:solidFill>
                <a:latin typeface="Open Sans Bold"/>
              </a:rPr>
              <a:t>résurrection</a:t>
            </a:r>
            <a:r>
              <a:rPr lang="en-US" sz="1400" spc="-37" dirty="0" smtClean="0">
                <a:solidFill>
                  <a:srgbClr val="FFFFFF"/>
                </a:solidFill>
                <a:latin typeface="Open Sans Bold"/>
              </a:rPr>
              <a:t>, …</a:t>
            </a:r>
            <a:endParaRPr lang="en-US" sz="1400" spc="-37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266" y="2236240"/>
            <a:ext cx="1752566" cy="2870465"/>
          </a:xfrm>
          <a:prstGeom prst="rect">
            <a:avLst/>
          </a:prstGeom>
        </p:spPr>
      </p:pic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>
          <a:xfrm>
            <a:off x="8231029" y="6507903"/>
            <a:ext cx="285800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16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 build="p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286514" y="442096"/>
            <a:ext cx="8643998" cy="424851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Ce temps 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s’appelle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 « l’anamnèse » qui veut dire faire mémoire</a:t>
            </a:r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38346" y="1378297"/>
            <a:ext cx="7430790" cy="12250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4983" tIns="27491" rIns="54983" bIns="27491" rtlCol="0">
            <a:spAutoFit/>
          </a:bodyPr>
          <a:lstStyle/>
          <a:p>
            <a:pPr algn="just"/>
            <a:r>
              <a:rPr lang="fr-FR" sz="19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 la messe, nous célébrons Jésus vivant. Il nous aime comme Il a aimé ses apôtres, et nous croyons qu’il est présent au milieu de nous, comme Il a été présent au milieu d’eux, même si nous ne le voyons pas de nos yeux.</a:t>
            </a:r>
            <a:endParaRPr lang="fr-FR" sz="19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2929" y="3250700"/>
            <a:ext cx="4209085" cy="440240"/>
          </a:xfrm>
          <a:prstGeom prst="rect">
            <a:avLst/>
          </a:prstGeom>
        </p:spPr>
        <p:txBody>
          <a:bodyPr wrap="none" lIns="54983" tIns="27491" rIns="54983" bIns="27491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https://www.youtube.com/watch?v=_</a:t>
            </a:r>
            <a:r>
              <a:rPr lang="fr-FR" sz="1400" b="1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C0c923SAxs</a:t>
            </a:r>
            <a:endParaRPr lang="fr-FR" sz="1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386" y="3250701"/>
            <a:ext cx="1706028" cy="270963"/>
          </a:xfrm>
          <a:prstGeom prst="rect">
            <a:avLst/>
          </a:prstGeom>
        </p:spPr>
        <p:txBody>
          <a:bodyPr wrap="none" lIns="54983" tIns="27491" rIns="54983" bIns="27491">
            <a:spAutoFit/>
          </a:bodyPr>
          <a:lstStyle/>
          <a:p>
            <a:r>
              <a:rPr lang="fr-FR" sz="1400" b="1" dirty="0"/>
              <a:t>Cliquer sur le lien :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8333" r="8333"/>
          <a:stretch/>
        </p:blipFill>
        <p:spPr>
          <a:xfrm rot="19874613">
            <a:off x="345974" y="4051890"/>
            <a:ext cx="1355487" cy="176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/>
          <a:srcRect l="8164" t="30741" r="46863" b="47037"/>
          <a:stretch/>
        </p:blipFill>
        <p:spPr>
          <a:xfrm>
            <a:off x="6072992" y="3725070"/>
            <a:ext cx="2891530" cy="2753449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 rot="20970440">
            <a:off x="1929588" y="5868210"/>
            <a:ext cx="4143404" cy="332518"/>
          </a:xfrm>
          <a:prstGeom prst="homePlate">
            <a:avLst>
              <a:gd name="adj" fmla="val 95889"/>
            </a:avLst>
          </a:prstGeom>
          <a:solidFill>
            <a:schemeClr val="accent2"/>
          </a:solidFill>
        </p:spPr>
        <p:txBody>
          <a:bodyPr wrap="square" lIns="54983" tIns="27491" rIns="54983" bIns="27491" rtlCol="0">
            <a:spAutoFit/>
          </a:bodyPr>
          <a:lstStyle/>
          <a:p>
            <a:r>
              <a:rPr lang="fr-FR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Complète la phrase dans ton livret p.23. </a:t>
            </a:r>
            <a:endParaRPr lang="fr-FR" sz="1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269136" y="6507903"/>
            <a:ext cx="247693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12" name="Pentagone 11"/>
          <p:cNvSpPr/>
          <p:nvPr/>
        </p:nvSpPr>
        <p:spPr>
          <a:xfrm flipH="1">
            <a:off x="1786712" y="4082260"/>
            <a:ext cx="4000528" cy="8572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6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fr-FR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Dans ton Théo Benjamin à la page 166, </a:t>
            </a:r>
          </a:p>
          <a:p>
            <a:r>
              <a:rPr lang="fr-FR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lis l’encart « Jésus est-il vraiment là ? »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2208514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 animBg="1"/>
      <p:bldP spid="9" grpId="0"/>
      <p:bldP spid="10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52444" y="1049848"/>
            <a:ext cx="3172604" cy="751926"/>
          </a:xfrm>
        </p:spPr>
        <p:txBody>
          <a:bodyPr rtlCol="0">
            <a:normAutofit/>
          </a:bodyPr>
          <a:lstStyle/>
          <a:p>
            <a:pPr rtl="0"/>
            <a:r>
              <a:rPr lang="fr-FR" dirty="0" smtClean="0"/>
              <a:t>Temps de prière</a:t>
            </a:r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=""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600" y="2314499"/>
            <a:ext cx="3286814" cy="447296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 lnSpcReduction="10000"/>
          </a:bodyPr>
          <a:lstStyle/>
          <a:p>
            <a:pPr rtl="0">
              <a:lnSpc>
                <a:spcPct val="170000"/>
              </a:lnSpc>
            </a:pPr>
            <a:r>
              <a:rPr lang="fr-FR" sz="1400" dirty="0" smtClean="0"/>
              <a:t>Commence par le signe de croix </a:t>
            </a:r>
          </a:p>
          <a:p>
            <a:pPr rtl="0">
              <a:lnSpc>
                <a:spcPct val="100000"/>
              </a:lnSpc>
            </a:pPr>
            <a:r>
              <a:rPr lang="fr-FR" sz="1400" dirty="0" smtClean="0"/>
              <a:t>Demande à un adulte de te lire le texte biblique suivant</a:t>
            </a:r>
          </a:p>
          <a:p>
            <a:r>
              <a:rPr lang="fr-FR" sz="1400" b="0" dirty="0"/>
              <a:t>J’ai moi-même reçu ce qui vient du Seigneur, et je vous l’ai transmis : la nuit où il était livré, le Seigneur Jésus prit du </a:t>
            </a:r>
            <a:r>
              <a:rPr lang="fr-FR" sz="1400" b="0" dirty="0" smtClean="0"/>
              <a:t>pain, puis</a:t>
            </a:r>
            <a:r>
              <a:rPr lang="fr-FR" sz="1400" b="0" dirty="0"/>
              <a:t>, ayant rendu grâce, il le rompit, et dit : « Ceci est mon corps, qui est pour vous. Faites cela en mémoire de moi. </a:t>
            </a:r>
            <a:r>
              <a:rPr lang="fr-FR" sz="1400" b="0" dirty="0" smtClean="0"/>
              <a:t>»</a:t>
            </a:r>
          </a:p>
          <a:p>
            <a:r>
              <a:rPr lang="fr-FR" sz="1400" b="0" dirty="0" smtClean="0"/>
              <a:t>Après </a:t>
            </a:r>
            <a:r>
              <a:rPr lang="fr-FR" sz="1400" b="0" dirty="0"/>
              <a:t>le repas, il fit de même avec la coupe, en disant : « Cette coupe est la nouvelle Alliance en mon sang. Chaque fois que vous en boirez, faites cela en mémoire de moi. </a:t>
            </a:r>
            <a:r>
              <a:rPr lang="fr-FR" sz="1400" b="0" dirty="0" smtClean="0"/>
              <a:t>»</a:t>
            </a:r>
          </a:p>
          <a:p>
            <a:r>
              <a:rPr lang="fr-FR" sz="1400" b="0" dirty="0"/>
              <a:t> Ainsi donc, chaque fois que vous mangez ce pain et que vous buvez cette coupe, vous proclamez la mort du Seigneur, jusqu’à ce qu’il vienne.</a:t>
            </a:r>
          </a:p>
          <a:p>
            <a:r>
              <a:rPr lang="fr-FR" sz="1200" dirty="0" smtClean="0"/>
              <a:t>1 Co 11, 23-26</a:t>
            </a:r>
            <a:endParaRPr lang="fr-FR" sz="1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1076" y="6063636"/>
            <a:ext cx="285800" cy="373831"/>
          </a:xfrm>
        </p:spPr>
        <p:txBody>
          <a:bodyPr rtlCol="0"/>
          <a:lstStyle/>
          <a:p>
            <a:pPr rtl="0"/>
            <a:fld id="{98C0CDE5-970C-4CC4-BF43-0DA127E73E82}" type="slidenum">
              <a:rPr lang="fr-FR" smtClean="0">
                <a:solidFill>
                  <a:schemeClr val="accent1">
                    <a:lumMod val="50000"/>
                  </a:schemeClr>
                </a:solidFill>
              </a:rPr>
              <a:pPr rtl="0"/>
              <a:t>18</a:t>
            </a:fld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00" r="21700"/>
          <a:stretch>
            <a:fillRect/>
          </a:stretch>
        </p:blipFill>
        <p:spPr>
          <a:xfrm rot="720000">
            <a:off x="4748147" y="602954"/>
            <a:ext cx="3486380" cy="5209846"/>
          </a:xfrm>
        </p:spPr>
      </p:pic>
    </p:spTree>
    <p:extLst>
      <p:ext uri="{BB962C8B-B14F-4D97-AF65-F5344CB8AC3E}">
        <p14:creationId xmlns="" xmlns:p14="http://schemas.microsoft.com/office/powerpoint/2010/main" val="26034050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/>
          <p:cNvSpPr>
            <a:spLocks noGrp="1"/>
          </p:cNvSpPr>
          <p:nvPr>
            <p:ph type="title"/>
          </p:nvPr>
        </p:nvSpPr>
        <p:spPr>
          <a:xfrm>
            <a:off x="0" y="373831"/>
            <a:ext cx="8930512" cy="1095356"/>
          </a:xfrm>
        </p:spPr>
        <p:txBody>
          <a:bodyPr>
            <a:noAutofit/>
          </a:bodyPr>
          <a:lstStyle/>
          <a:p>
            <a:r>
              <a:rPr lang="fr-FR" sz="2400" dirty="0" smtClean="0"/>
              <a:t>Pour faire mémoire du don d’Amour de Jésus pour nous,</a:t>
            </a:r>
            <a:br>
              <a:rPr lang="fr-FR" sz="2400" dirty="0" smtClean="0"/>
            </a:br>
            <a:r>
              <a:rPr lang="fr-FR" sz="2400" dirty="0" smtClean="0"/>
              <a:t> nous pouvons redire , comme à la messe :</a:t>
            </a:r>
            <a:br>
              <a:rPr lang="fr-FR" sz="2400" dirty="0" smtClean="0"/>
            </a:br>
            <a:r>
              <a:rPr lang="fr-FR" sz="2400" dirty="0" smtClean="0"/>
              <a:t> « Il est grand le mystère de la foi ! »</a:t>
            </a:r>
            <a:endParaRPr lang="fr-FR" sz="2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429390" y="5010954"/>
            <a:ext cx="2901069" cy="332518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1800" dirty="0" smtClean="0"/>
              <a:t>Tu peux chanter avec Elise</a:t>
            </a:r>
            <a:endParaRPr lang="fr-FR" sz="1800" dirty="0"/>
          </a:p>
        </p:txBody>
      </p:sp>
      <p:sp>
        <p:nvSpPr>
          <p:cNvPr id="3" name="Rectangle 2"/>
          <p:cNvSpPr/>
          <p:nvPr/>
        </p:nvSpPr>
        <p:spPr>
          <a:xfrm>
            <a:off x="457280" y="2730590"/>
            <a:ext cx="4434596" cy="1662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54983" tIns="27491" rIns="54983" bIns="27491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2000" spc="-37" dirty="0" smtClean="0">
                <a:solidFill>
                  <a:srgbClr val="FFFFFF"/>
                </a:solidFill>
                <a:latin typeface="+mj-lt"/>
              </a:rPr>
              <a:t>“Nous </a:t>
            </a:r>
            <a:r>
              <a:rPr lang="en-US" sz="2000" spc="-37" dirty="0" err="1">
                <a:solidFill>
                  <a:srgbClr val="FFFFFF"/>
                </a:solidFill>
                <a:latin typeface="+mj-lt"/>
              </a:rPr>
              <a:t>proclamons</a:t>
            </a:r>
            <a:r>
              <a:rPr lang="en-US" sz="2000" spc="-37" dirty="0">
                <a:solidFill>
                  <a:srgbClr val="FFFFFF"/>
                </a:solidFill>
                <a:latin typeface="+mj-lt"/>
              </a:rPr>
              <a:t> ta mort, Seigneur </a:t>
            </a:r>
            <a:r>
              <a:rPr lang="en-US" sz="2000" spc="-37" dirty="0" err="1">
                <a:solidFill>
                  <a:srgbClr val="FFFFFF"/>
                </a:solidFill>
                <a:latin typeface="+mj-lt"/>
              </a:rPr>
              <a:t>Jésus</a:t>
            </a:r>
            <a:r>
              <a:rPr lang="en-US" sz="2000" spc="-37" dirty="0">
                <a:solidFill>
                  <a:srgbClr val="FFFFFF"/>
                </a:solidFill>
                <a:latin typeface="+mj-lt"/>
              </a:rPr>
              <a:t>, </a:t>
            </a:r>
            <a:endParaRPr lang="en-US" sz="2000" spc="-37" dirty="0" smtClean="0">
              <a:solidFill>
                <a:srgbClr val="FFFFFF"/>
              </a:solidFill>
              <a:latin typeface="+mj-lt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2000" spc="-37" dirty="0" smtClean="0">
                <a:solidFill>
                  <a:srgbClr val="FFFFFF"/>
                </a:solidFill>
                <a:latin typeface="+mj-lt"/>
              </a:rPr>
              <a:t>Nous </a:t>
            </a:r>
            <a:r>
              <a:rPr lang="en-US" sz="2000" spc="-37" dirty="0" err="1" smtClean="0">
                <a:solidFill>
                  <a:srgbClr val="FFFFFF"/>
                </a:solidFill>
                <a:latin typeface="+mj-lt"/>
              </a:rPr>
              <a:t>célébrons</a:t>
            </a:r>
            <a:r>
              <a:rPr lang="en-US" sz="2000" spc="-37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spc="-37" dirty="0" err="1" smtClean="0">
                <a:solidFill>
                  <a:srgbClr val="FFFFFF"/>
                </a:solidFill>
                <a:latin typeface="+mj-lt"/>
              </a:rPr>
              <a:t>ta</a:t>
            </a:r>
            <a:r>
              <a:rPr lang="en-US" sz="2000" spc="-37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spc="-37" smtClean="0">
                <a:solidFill>
                  <a:srgbClr val="FFFFFF"/>
                </a:solidFill>
                <a:latin typeface="+mj-lt"/>
              </a:rPr>
              <a:t>résurrection</a:t>
            </a:r>
            <a:r>
              <a:rPr lang="en-US" sz="2000" spc="-37" dirty="0" smtClean="0">
                <a:solidFill>
                  <a:srgbClr val="FFFFFF"/>
                </a:solidFill>
                <a:latin typeface="+mj-lt"/>
              </a:rPr>
              <a:t>,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2000" spc="-37" dirty="0" smtClean="0">
                <a:solidFill>
                  <a:srgbClr val="FFFFFF"/>
                </a:solidFill>
                <a:latin typeface="+mj-lt"/>
              </a:rPr>
              <a:t>Nous </a:t>
            </a:r>
            <a:r>
              <a:rPr lang="en-US" sz="2000" spc="-37" dirty="0" err="1" smtClean="0">
                <a:solidFill>
                  <a:srgbClr val="FFFFFF"/>
                </a:solidFill>
                <a:latin typeface="+mj-lt"/>
              </a:rPr>
              <a:t>attendons</a:t>
            </a:r>
            <a:r>
              <a:rPr lang="en-US" sz="2000" spc="-37" dirty="0" smtClean="0">
                <a:solidFill>
                  <a:srgbClr val="FFFFFF"/>
                </a:solidFill>
                <a:latin typeface="+mj-lt"/>
              </a:rPr>
              <a:t> ta venue, </a:t>
            </a:r>
            <a:r>
              <a:rPr lang="en-US" sz="2000" spc="-37" dirty="0" err="1" smtClean="0">
                <a:solidFill>
                  <a:srgbClr val="FFFFFF"/>
                </a:solidFill>
                <a:latin typeface="+mj-lt"/>
              </a:rPr>
              <a:t>dans</a:t>
            </a:r>
            <a:r>
              <a:rPr lang="en-US" sz="2000" spc="-37" dirty="0" smtClean="0">
                <a:solidFill>
                  <a:srgbClr val="FFFFFF"/>
                </a:solidFill>
                <a:latin typeface="+mj-lt"/>
              </a:rPr>
              <a:t> la </a:t>
            </a:r>
            <a:r>
              <a:rPr lang="en-US" sz="2000" spc="-37" dirty="0" err="1" smtClean="0">
                <a:solidFill>
                  <a:srgbClr val="FFFFFF"/>
                </a:solidFill>
                <a:latin typeface="+mj-lt"/>
              </a:rPr>
              <a:t>gloire</a:t>
            </a:r>
            <a:r>
              <a:rPr lang="en-US" sz="2000" spc="-37" dirty="0" smtClean="0">
                <a:solidFill>
                  <a:srgbClr val="FFFFFF"/>
                </a:solidFill>
                <a:latin typeface="+mj-lt"/>
              </a:rPr>
              <a:t>.”</a:t>
            </a:r>
          </a:p>
          <a:p>
            <a:pPr algn="ctr">
              <a:lnSpc>
                <a:spcPts val="1587"/>
              </a:lnSpc>
              <a:spcBef>
                <a:spcPct val="0"/>
              </a:spcBef>
            </a:pPr>
            <a:endParaRPr lang="en-US" sz="2000" spc="-37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298" y="2296310"/>
            <a:ext cx="3714776" cy="2405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786712" y="6368276"/>
            <a:ext cx="5357850" cy="3940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54983" tIns="27491" rIns="54983" bIns="27491" rtlCol="0">
            <a:spAutoFit/>
          </a:bodyPr>
          <a:lstStyle/>
          <a:p>
            <a:r>
              <a:rPr lang="fr-FR" sz="2200" b="1" dirty="0" smtClean="0">
                <a:solidFill>
                  <a:schemeClr val="accent1">
                    <a:lumMod val="50000"/>
                  </a:schemeClr>
                </a:solidFill>
              </a:rPr>
              <a:t>Termine par un beau signe de croix.</a:t>
            </a:r>
            <a:endParaRPr lang="fr-FR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Espace réservé du numéro de diapositive 18"/>
          <p:cNvSpPr txBox="1">
            <a:spLocks/>
          </p:cNvSpPr>
          <p:nvPr/>
        </p:nvSpPr>
        <p:spPr>
          <a:xfrm>
            <a:off x="8073256" y="6507903"/>
            <a:ext cx="571503" cy="3738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>
            <a:normAutofit fontScale="25000" lnSpcReduction="20000"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0" b="1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72662" y="5010954"/>
            <a:ext cx="450155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hlinkClick r:id="rId4"/>
              </a:rPr>
              <a:t>https://</a:t>
            </a:r>
            <a:r>
              <a:rPr lang="fr-FR" sz="1600" dirty="0" smtClean="0">
                <a:hlinkClick r:id="rId4"/>
              </a:rPr>
              <a:t>www.youtube.com/watch?v=fM0NsppVy6U</a:t>
            </a:r>
            <a:endParaRPr lang="fr-FR" sz="1600" dirty="0" smtClean="0"/>
          </a:p>
          <a:p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644100" y="5796772"/>
            <a:ext cx="5174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hlinkClick r:id="rId5"/>
              </a:rPr>
              <a:t>https://</a:t>
            </a:r>
            <a:r>
              <a:rPr lang="fr-FR" sz="1800" dirty="0" smtClean="0">
                <a:hlinkClick r:id="rId5"/>
              </a:rPr>
              <a:t>www.youtube.com/watch?v=kIvVHnHmOTo</a:t>
            </a:r>
            <a:endParaRPr lang="fr-FR" sz="1800" dirty="0" smtClean="0"/>
          </a:p>
          <a:p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858018" y="5796772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/>
              <a:t>ou avec sœur Agathe:</a:t>
            </a:r>
            <a:endParaRPr lang="fr-FR" sz="1800" dirty="0"/>
          </a:p>
        </p:txBody>
      </p:sp>
    </p:spTree>
    <p:extLst>
      <p:ext uri="{BB962C8B-B14F-4D97-AF65-F5344CB8AC3E}">
        <p14:creationId xmlns="" xmlns:p14="http://schemas.microsoft.com/office/powerpoint/2010/main" val="23449125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3" grpId="0" animBg="1"/>
      <p:bldP spid="5" grpId="0" animBg="1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78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550389" y="2903327"/>
            <a:ext cx="4558722" cy="4118186"/>
          </a:xfrm>
          <a:prstGeom prst="rect">
            <a:avLst/>
          </a:prstGeom>
          <a:solidFill>
            <a:srgbClr val="E040C2"/>
          </a:solidFill>
        </p:spPr>
      </p:sp>
      <p:sp>
        <p:nvSpPr>
          <p:cNvPr id="5" name="AutoShape 5"/>
          <p:cNvSpPr/>
          <p:nvPr/>
        </p:nvSpPr>
        <p:spPr>
          <a:xfrm>
            <a:off x="0" y="6722"/>
            <a:ext cx="2281541" cy="7019800"/>
          </a:xfrm>
          <a:prstGeom prst="rect">
            <a:avLst/>
          </a:prstGeom>
          <a:noFill/>
        </p:spPr>
      </p:sp>
      <p:sp>
        <p:nvSpPr>
          <p:cNvPr id="15" name="Rectangle 14"/>
          <p:cNvSpPr/>
          <p:nvPr/>
        </p:nvSpPr>
        <p:spPr>
          <a:xfrm>
            <a:off x="2270357" y="6721"/>
            <a:ext cx="2286322" cy="7026522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983" tIns="27491" rIns="54983" bIns="27491"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2286778" y="3653632"/>
            <a:ext cx="2245392" cy="1348180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+mj-lt"/>
              </a:rPr>
              <a:t>Aujourd’hui, </a:t>
            </a: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+mj-lt"/>
              </a:rPr>
              <a:t>Jésus continue…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234461" y="4574900"/>
            <a:ext cx="2934209" cy="917293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r"/>
            <a:r>
              <a:rPr lang="fr-FR" sz="2800" b="1" dirty="0" smtClean="0">
                <a:solidFill>
                  <a:schemeClr val="bg1"/>
                </a:solidFill>
                <a:latin typeface="+mj-lt"/>
              </a:rPr>
              <a:t>… à nous faire don de sa vie.</a:t>
            </a:r>
            <a:endParaRPr lang="fr-FR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32000" t="375" r="31200" b="-375"/>
          <a:stretch/>
        </p:blipFill>
        <p:spPr>
          <a:xfrm>
            <a:off x="1508" y="0"/>
            <a:ext cx="2316510" cy="701307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867" y="38424"/>
            <a:ext cx="4539037" cy="2864903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07243" y="6507903"/>
            <a:ext cx="209586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/>
          <p:cNvSpPr>
            <a:spLocks noGrp="1"/>
          </p:cNvSpPr>
          <p:nvPr>
            <p:ph type="title" idx="4294967295"/>
          </p:nvPr>
        </p:nvSpPr>
        <p:spPr>
          <a:xfrm rot="551259">
            <a:off x="4800136" y="5170513"/>
            <a:ext cx="4313586" cy="1017876"/>
          </a:xfrm>
        </p:spPr>
        <p:txBody>
          <a:bodyPr>
            <a:normAutofit/>
          </a:bodyPr>
          <a:lstStyle/>
          <a:p>
            <a:r>
              <a:rPr lang="fr-FR" sz="2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Merci pour ton attention !</a:t>
            </a:r>
            <a:endParaRPr lang="fr-FR" sz="280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4" name="Picture 2" descr="Say Hello - Viterbi Voice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7518" y="2153434"/>
            <a:ext cx="3043675" cy="364719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 rot="1372411">
            <a:off x="6077580" y="809375"/>
            <a:ext cx="2841657" cy="1450694"/>
          </a:xfrm>
          <a:prstGeom prst="rect">
            <a:avLst/>
          </a:prstGeom>
          <a:noFill/>
        </p:spPr>
        <p:txBody>
          <a:bodyPr wrap="none" lIns="61856" tIns="30928" rIns="61856" bIns="30928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fr-FR" sz="3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A bientôt ! </a:t>
            </a:r>
          </a:p>
        </p:txBody>
      </p:sp>
      <p:pic>
        <p:nvPicPr>
          <p:cNvPr id="2050" name="Picture 2" descr="Pin by Karyne St-Onge on Emoji | Smiley emoji, Emoticon, Emo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323">
            <a:off x="6113111" y="2213088"/>
            <a:ext cx="1779441" cy="1823447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8"/>
          <p:cNvSpPr txBox="1">
            <a:spLocks/>
          </p:cNvSpPr>
          <p:nvPr/>
        </p:nvSpPr>
        <p:spPr>
          <a:xfrm rot="21282413">
            <a:off x="328661" y="464736"/>
            <a:ext cx="4632806" cy="11279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54983" tIns="27491" rIns="54983" bIns="27491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4000" dirty="0" smtClean="0"/>
          </a:p>
          <a:p>
            <a:r>
              <a:rPr lang="fr-FR" sz="4000" dirty="0" smtClean="0"/>
              <a:t>Fin du temps d’équipe 1A!</a:t>
            </a:r>
            <a:endParaRPr lang="fr-FR" sz="4000" dirty="0"/>
          </a:p>
        </p:txBody>
      </p:sp>
    </p:spTree>
    <p:extLst>
      <p:ext uri="{BB962C8B-B14F-4D97-AF65-F5344CB8AC3E}">
        <p14:creationId xmlns="" xmlns:p14="http://schemas.microsoft.com/office/powerpoint/2010/main" val="29246917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5588" cy="10104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latin typeface="+mj-lt"/>
              </a:rPr>
              <a:t>Aimer quelque chose ou quelqu’un ? </a:t>
            </a:r>
            <a:endParaRPr lang="fr-FR" sz="3200" dirty="0">
              <a:latin typeface="+mj-lt"/>
            </a:endParaRPr>
          </a:p>
        </p:txBody>
      </p:sp>
      <p:pic>
        <p:nvPicPr>
          <p:cNvPr id="1026" name="Picture 2" descr="Fille Faisant Un Coeur Avec Ses Mains Image stock - Image ...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1010426"/>
            <a:ext cx="9145588" cy="6081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2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665706" cy="7021513"/>
          </a:xfrm>
          <a:prstGeom prst="rect">
            <a:avLst/>
          </a:prstGeom>
          <a:solidFill>
            <a:srgbClr val="A878A1"/>
          </a:solidFill>
        </p:spPr>
      </p:sp>
      <p:sp>
        <p:nvSpPr>
          <p:cNvPr id="11" name="TextBox 11"/>
          <p:cNvSpPr txBox="1"/>
          <p:nvPr/>
        </p:nvSpPr>
        <p:spPr>
          <a:xfrm>
            <a:off x="444754" y="190235"/>
            <a:ext cx="3199346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  <a:spcBef>
                <a:spcPct val="0"/>
              </a:spcBef>
            </a:pPr>
            <a:r>
              <a:rPr lang="en-US" sz="2200" b="1" dirty="0" smtClean="0">
                <a:solidFill>
                  <a:srgbClr val="FFFFFF"/>
                </a:solidFill>
                <a:latin typeface="Libre Baskerville"/>
              </a:rPr>
              <a:t>Aimer </a:t>
            </a:r>
            <a:r>
              <a:rPr lang="en-US" sz="2400" b="1" dirty="0" err="1" smtClean="0">
                <a:solidFill>
                  <a:srgbClr val="FFFFFF"/>
                </a:solidFill>
                <a:latin typeface="+mj-lt"/>
              </a:rPr>
              <a:t>quelque</a:t>
            </a:r>
            <a:r>
              <a:rPr lang="en-US" sz="2200" b="1" dirty="0" smtClean="0">
                <a:solidFill>
                  <a:srgbClr val="FFFFFF"/>
                </a:solidFill>
                <a:latin typeface="Libre Baskerville"/>
              </a:rPr>
              <a:t> chose</a:t>
            </a:r>
            <a:endParaRPr lang="en-US" sz="2200" b="1" dirty="0">
              <a:solidFill>
                <a:srgbClr val="FFFFFF"/>
              </a:solidFill>
              <a:latin typeface="Libre Baskerville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44755" y="1263899"/>
            <a:ext cx="2768226" cy="1532846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just"/>
            <a:r>
              <a:rPr lang="fr-FR" sz="2400" dirty="0" smtClean="0"/>
              <a:t>Utilise le verbe « aimer » pour dire que tu aimes quelque chose :</a:t>
            </a:r>
            <a:endParaRPr lang="fr-FR" sz="2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3685">
            <a:off x="4180278" y="2508734"/>
            <a:ext cx="2291160" cy="20869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00828" y="2867814"/>
            <a:ext cx="1489713" cy="501795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r>
              <a:rPr lang="fr-FR" sz="2900" dirty="0" smtClean="0">
                <a:latin typeface="+mj-lt"/>
              </a:rPr>
              <a:t>J’aime</a:t>
            </a:r>
            <a:r>
              <a:rPr lang="fr-FR" sz="2900" dirty="0" smtClean="0"/>
              <a:t>…</a:t>
            </a:r>
            <a:endParaRPr lang="fr-FR" sz="29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27845">
            <a:off x="921066" y="4438143"/>
            <a:ext cx="1681455" cy="228479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49831">
            <a:off x="6443195" y="527183"/>
            <a:ext cx="2187954" cy="147343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4982" y="197078"/>
            <a:ext cx="1665109" cy="227268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12130">
            <a:off x="3286464" y="4856021"/>
            <a:ext cx="2167314" cy="130028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313104">
            <a:off x="6695718" y="2313678"/>
            <a:ext cx="1861128" cy="2540229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 cstate="print"/>
          <a:srcRect l="-1" r="770" b="13296"/>
          <a:stretch/>
        </p:blipFill>
        <p:spPr>
          <a:xfrm>
            <a:off x="5676821" y="4526652"/>
            <a:ext cx="2322165" cy="227515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07243" y="6507903"/>
            <a:ext cx="209586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4</a:t>
            </a:fld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429390" y="3582194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800" dirty="0" smtClean="0">
                <a:latin typeface="+mj-lt"/>
              </a:rPr>
              <a:t>Quand tu as fini de dire</a:t>
            </a:r>
          </a:p>
          <a:p>
            <a:pPr algn="just"/>
            <a:r>
              <a:rPr lang="fr-FR" sz="1800" dirty="0" smtClean="0">
                <a:latin typeface="+mj-lt"/>
              </a:rPr>
              <a:t>tout ce que tu aimes clique…</a:t>
            </a:r>
            <a:endParaRPr lang="fr-FR" sz="18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2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477876" y="0"/>
            <a:ext cx="3665706" cy="7021513"/>
          </a:xfrm>
          <a:prstGeom prst="rect">
            <a:avLst/>
          </a:prstGeom>
          <a:solidFill>
            <a:srgbClr val="A878A1"/>
          </a:solidFill>
        </p:spPr>
      </p:sp>
      <p:sp>
        <p:nvSpPr>
          <p:cNvPr id="8" name="Rectangle 7"/>
          <p:cNvSpPr/>
          <p:nvPr/>
        </p:nvSpPr>
        <p:spPr>
          <a:xfrm>
            <a:off x="5601673" y="286063"/>
            <a:ext cx="3277169" cy="683896"/>
          </a:xfrm>
          <a:prstGeom prst="rect">
            <a:avLst/>
          </a:prstGeom>
        </p:spPr>
        <p:txBody>
          <a:bodyPr wrap="square" lIns="54983" tIns="27491" rIns="54983" bIns="27491">
            <a:spAutoFit/>
          </a:bodyPr>
          <a:lstStyle/>
          <a:p>
            <a:pPr algn="ctr">
              <a:lnSpc>
                <a:spcPts val="490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+mj-lt"/>
              </a:rPr>
              <a:t>Aimer</a:t>
            </a:r>
            <a:r>
              <a:rPr lang="en-US" sz="2400" b="1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Libre Baskerville"/>
              </a:rPr>
              <a:t>quelqu’un</a:t>
            </a:r>
            <a:endParaRPr lang="en-US" sz="2400" b="1" dirty="0">
              <a:solidFill>
                <a:srgbClr val="FFFFFF"/>
              </a:solidFill>
              <a:latin typeface="Libre Baskerville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601850" y="1086162"/>
            <a:ext cx="2768226" cy="1532846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just"/>
            <a:r>
              <a:rPr lang="fr-FR" sz="2400" dirty="0" smtClean="0"/>
              <a:t>Utilise le verbe « aimer » pour dire que tu aimes quelqu’un :</a:t>
            </a:r>
            <a:endParaRPr lang="fr-FR" sz="2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t="26290" b="27149"/>
          <a:stretch/>
        </p:blipFill>
        <p:spPr>
          <a:xfrm rot="852941">
            <a:off x="7042989" y="2570968"/>
            <a:ext cx="1797512" cy="11423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10869" t="41304" r="10871" b="10869"/>
          <a:stretch/>
        </p:blipFill>
        <p:spPr>
          <a:xfrm rot="20482419">
            <a:off x="135485" y="551906"/>
            <a:ext cx="1981525" cy="165278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/>
          <a:srcRect l="13792" t="19630" r="10951" b="24815"/>
          <a:stretch/>
        </p:blipFill>
        <p:spPr>
          <a:xfrm rot="21006696">
            <a:off x="1680673" y="1844861"/>
            <a:ext cx="2043102" cy="197306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46988">
            <a:off x="2894590" y="399656"/>
            <a:ext cx="2049858" cy="146885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21573">
            <a:off x="171452" y="3943746"/>
            <a:ext cx="2724647" cy="20912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 cstate="print"/>
          <a:srcRect l="15926" t="2593" r="12222" b="10000"/>
          <a:stretch/>
        </p:blipFill>
        <p:spPr>
          <a:xfrm rot="20843741">
            <a:off x="3434215" y="2950049"/>
            <a:ext cx="1916302" cy="3181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ZoneTexte 17"/>
          <p:cNvSpPr txBox="1"/>
          <p:nvPr/>
        </p:nvSpPr>
        <p:spPr>
          <a:xfrm>
            <a:off x="5715980" y="4009358"/>
            <a:ext cx="3239076" cy="1071182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r>
              <a:rPr lang="fr-FR" sz="2200" dirty="0" smtClean="0"/>
              <a:t>Quand je dis que j’aime quelqu’un, comment est-ce que je lui montre ?</a:t>
            </a:r>
            <a:endParaRPr lang="fr-FR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5753500" y="5493435"/>
            <a:ext cx="3256382" cy="732627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r>
              <a:rPr lang="fr-FR" sz="2200" dirty="0" smtClean="0"/>
              <a:t>Qu’est ce que cela implique ?</a:t>
            </a:r>
            <a:endParaRPr lang="fr-FR" sz="2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269136" y="6507903"/>
            <a:ext cx="247693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5275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521368" y="286062"/>
            <a:ext cx="78690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 u="sng" spc="-4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Question/ Action </a:t>
            </a:r>
          </a:p>
          <a:p>
            <a:pPr algn="ctr">
              <a:spcBef>
                <a:spcPct val="0"/>
              </a:spcBef>
            </a:pPr>
            <a:r>
              <a:rPr lang="en-US" sz="2400" b="1" spc="-43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Quel</a:t>
            </a:r>
            <a:r>
              <a:rPr lang="en-US" sz="2400" b="1" spc="-4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lien </a:t>
            </a:r>
            <a:r>
              <a:rPr lang="en-US" sz="2400" b="1" spc="-43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peux-tu</a:t>
            </a:r>
            <a:r>
              <a:rPr lang="en-US" sz="2400" b="1" spc="-4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faire entre aimer </a:t>
            </a:r>
            <a:r>
              <a:rPr lang="en-US" sz="2400" b="1" spc="-43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quelqu’un</a:t>
            </a:r>
            <a:endParaRPr lang="en-US" sz="2400" b="1" spc="-43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>
              <a:spcBef>
                <a:spcPct val="0"/>
              </a:spcBef>
            </a:pPr>
            <a:r>
              <a:rPr lang="en-US" sz="2400" b="1" spc="-4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et les </a:t>
            </a:r>
            <a:r>
              <a:rPr lang="en-US" sz="2400" b="1" spc="-43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mots</a:t>
            </a:r>
            <a:r>
              <a:rPr lang="en-US" sz="2400" b="1" spc="-4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qui  </a:t>
            </a:r>
            <a:r>
              <a:rPr lang="en-US" sz="2400" b="1" spc="-43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apparaîtront</a:t>
            </a:r>
            <a:r>
              <a:rPr lang="en-US" sz="2400" b="1" spc="-4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aux </a:t>
            </a:r>
            <a:r>
              <a:rPr lang="en-US" sz="2400" b="1" spc="-43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clics</a:t>
            </a:r>
            <a:r>
              <a:rPr lang="en-US" sz="2400" b="1" spc="-4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? </a:t>
            </a:r>
            <a:endParaRPr lang="en-US" sz="2400" b="1" spc="-43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AutoShape 2" descr="Le jour du Seigneur - dimanche 16 décembre 2018 - page 12 sur 17"/>
          <p:cNvSpPr>
            <a:spLocks noChangeAspect="1" noChangeArrowheads="1"/>
          </p:cNvSpPr>
          <p:nvPr/>
        </p:nvSpPr>
        <p:spPr bwMode="auto">
          <a:xfrm>
            <a:off x="77801" y="-98605"/>
            <a:ext cx="152426" cy="208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4983" tIns="27491" rIns="54983" bIns="27491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 rot="20170742">
            <a:off x="923306" y="2034677"/>
            <a:ext cx="1531302" cy="991261"/>
          </a:xfrm>
          <a:prstGeom prst="rect">
            <a:avLst/>
          </a:prstGeom>
          <a:noFill/>
        </p:spPr>
        <p:txBody>
          <a:bodyPr wrap="none" lIns="54983" tIns="27491" rIns="54983" bIns="27491">
            <a:prstTxWarp prst="textChevron">
              <a:avLst/>
            </a:prstTxWarp>
            <a:spAutoFit/>
          </a:bodyPr>
          <a:lstStyle/>
          <a:p>
            <a:pPr algn="ctr"/>
            <a:r>
              <a:rPr lang="fr-FR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Joie</a:t>
            </a:r>
            <a:endParaRPr lang="fr-FR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802943">
            <a:off x="6329194" y="2026076"/>
            <a:ext cx="2193386" cy="903329"/>
          </a:xfrm>
          <a:prstGeom prst="rect">
            <a:avLst/>
          </a:prstGeom>
          <a:noFill/>
        </p:spPr>
        <p:txBody>
          <a:bodyPr wrap="square" lIns="54983" tIns="27491" rIns="54983" bIns="27491">
            <a:prstTxWarp prst="textCurveDown">
              <a:avLst/>
            </a:prstTxWarp>
            <a:spAutoFit/>
          </a:bodyPr>
          <a:lstStyle/>
          <a:p>
            <a:pPr algn="ctr"/>
            <a:r>
              <a:rPr lang="fr-FR" sz="4800" b="1" dirty="0" smtClean="0">
                <a:ln w="12700">
                  <a:solidFill>
                    <a:srgbClr val="0000FF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reflection blurRad="6350" stA="55000" endA="300" endPos="45500" dir="5400000" sy="-100000" algn="bl" rotWithShape="0"/>
                </a:effectLst>
              </a:rPr>
              <a:t>Effort</a:t>
            </a:r>
            <a:endParaRPr lang="fr-FR" sz="4800" b="1" dirty="0">
              <a:ln w="12700">
                <a:solidFill>
                  <a:srgbClr val="0000FF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20792106">
            <a:off x="1060971" y="3733725"/>
            <a:ext cx="1576539" cy="630230"/>
          </a:xfrm>
          <a:prstGeom prst="rect">
            <a:avLst/>
          </a:prstGeom>
          <a:noFill/>
        </p:spPr>
        <p:txBody>
          <a:bodyPr wrap="none" lIns="54983" tIns="27491" rIns="54983" bIns="27491">
            <a:prstTxWarp prst="textCanDown">
              <a:avLst/>
            </a:prstTxWarp>
            <a:spAutoFit/>
          </a:bodyPr>
          <a:lstStyle/>
          <a:p>
            <a:pPr algn="ctr"/>
            <a:r>
              <a:rPr lang="fr-FR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Pas facile</a:t>
            </a:r>
            <a:endParaRPr lang="fr-FR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72662" y="5517133"/>
            <a:ext cx="2410077" cy="717239"/>
          </a:xfrm>
          <a:prstGeom prst="rect">
            <a:avLst/>
          </a:prstGeom>
        </p:spPr>
        <p:txBody>
          <a:bodyPr wrap="square" lIns="54983" tIns="27491" rIns="54983" bIns="27491">
            <a:spAutoFit/>
          </a:bodyPr>
          <a:lstStyle/>
          <a:p>
            <a:pPr algn="ctr"/>
            <a:r>
              <a:rPr lang="fr-FR" sz="43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Sacrifice</a:t>
            </a:r>
            <a:endParaRPr lang="fr-FR" sz="43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24982" y="1886544"/>
            <a:ext cx="1646538" cy="903329"/>
          </a:xfrm>
          <a:prstGeom prst="rect">
            <a:avLst/>
          </a:prstGeom>
          <a:noFill/>
        </p:spPr>
        <p:txBody>
          <a:bodyPr wrap="none" lIns="54983" tIns="27491" rIns="54983" bIns="27491">
            <a:prstTxWarp prst="textTriangleInverted">
              <a:avLst/>
            </a:prstTxWarp>
            <a:spAutoFit/>
          </a:bodyPr>
          <a:lstStyle/>
          <a:p>
            <a:pPr algn="ctr"/>
            <a:r>
              <a:rPr lang="fr-FR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Temps</a:t>
            </a:r>
            <a:endParaRPr lang="fr-FR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C66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1078967">
            <a:off x="6471513" y="4842608"/>
            <a:ext cx="2212400" cy="756276"/>
          </a:xfrm>
          <a:prstGeom prst="rect">
            <a:avLst/>
          </a:prstGeom>
          <a:noFill/>
        </p:spPr>
        <p:txBody>
          <a:bodyPr wrap="none" lIns="54983" tIns="27491" rIns="54983" bIns="27491">
            <a:prstTxWarp prst="textDoubleWave1">
              <a:avLst/>
            </a:prstTxWarp>
            <a:spAutoFit/>
          </a:bodyPr>
          <a:lstStyle/>
          <a:p>
            <a:pPr algn="ctr"/>
            <a:r>
              <a:rPr lang="fr-FR" sz="4000" b="1" spc="30" dirty="0" smtClean="0">
                <a:ln w="0"/>
                <a:solidFill>
                  <a:srgbClr val="8B5B8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L’attention</a:t>
            </a:r>
            <a:endParaRPr lang="fr-FR" sz="3200" b="1" spc="30" dirty="0">
              <a:ln w="0"/>
              <a:solidFill>
                <a:srgbClr val="8B5B8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 rot="20568698">
            <a:off x="452651" y="5500809"/>
            <a:ext cx="2472613" cy="819299"/>
          </a:xfrm>
          <a:prstGeom prst="rect">
            <a:avLst/>
          </a:prstGeom>
          <a:noFill/>
        </p:spPr>
        <p:txBody>
          <a:bodyPr wrap="none" lIns="54983" tIns="27491" rIns="54983" bIns="27491">
            <a:prstTxWarp prst="textInflateBottom">
              <a:avLst/>
            </a:prstTxWarp>
            <a:spAutoFit/>
          </a:bodyPr>
          <a:lstStyle/>
          <a:p>
            <a:pPr algn="ctr"/>
            <a:r>
              <a:rPr lang="fr-FR" sz="43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F3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Avoir envie</a:t>
            </a:r>
            <a:endParaRPr lang="fr-FR" sz="43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3F3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16360" y="3195641"/>
            <a:ext cx="2390166" cy="1378958"/>
          </a:xfrm>
          <a:prstGeom prst="rect">
            <a:avLst/>
          </a:prstGeom>
          <a:noFill/>
        </p:spPr>
        <p:txBody>
          <a:bodyPr wrap="square" lIns="54983" tIns="27491" rIns="54983" bIns="27491">
            <a:spAutoFit/>
          </a:bodyPr>
          <a:lstStyle/>
          <a:p>
            <a:pPr algn="ctr"/>
            <a:r>
              <a:rPr lang="fr-FR" sz="4300" dirty="0" smtClean="0">
                <a:ln w="0"/>
                <a:solidFill>
                  <a:srgbClr val="F47552"/>
                </a:solidFill>
                <a:effectLst>
                  <a:reflection blurRad="6350" stA="53000" endA="300" endPos="35500" dir="5400000" sy="-90000" algn="bl" rotWithShape="0"/>
                </a:effectLst>
              </a:rPr>
              <a:t>Poser des gestes</a:t>
            </a:r>
            <a:endParaRPr lang="fr-FR" sz="4300" dirty="0">
              <a:ln w="0"/>
              <a:solidFill>
                <a:srgbClr val="F4755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307243" y="6507903"/>
            <a:ext cx="209586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61949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Le jour du Seigneur - dimanche 16 décembre 2018 - page 12 sur 17"/>
          <p:cNvSpPr>
            <a:spLocks noChangeAspect="1" noChangeArrowheads="1"/>
          </p:cNvSpPr>
          <p:nvPr/>
        </p:nvSpPr>
        <p:spPr bwMode="auto">
          <a:xfrm>
            <a:off x="77801" y="-98605"/>
            <a:ext cx="152426" cy="208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4983" tIns="27491" rIns="54983" bIns="27491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 rot="20170742">
            <a:off x="680023" y="1082734"/>
            <a:ext cx="1531302" cy="991261"/>
          </a:xfrm>
          <a:prstGeom prst="rect">
            <a:avLst/>
          </a:prstGeom>
          <a:noFill/>
        </p:spPr>
        <p:txBody>
          <a:bodyPr wrap="none" lIns="54983" tIns="27491" rIns="54983" bIns="27491">
            <a:prstTxWarp prst="textChevron">
              <a:avLst/>
            </a:prstTxWarp>
            <a:spAutoFit/>
          </a:bodyPr>
          <a:lstStyle/>
          <a:p>
            <a:pPr algn="ctr"/>
            <a:r>
              <a:rPr lang="fr-FR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Joie</a:t>
            </a:r>
            <a:endParaRPr lang="fr-FR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802943">
            <a:off x="6633200" y="1011258"/>
            <a:ext cx="2033222" cy="903329"/>
          </a:xfrm>
          <a:prstGeom prst="rect">
            <a:avLst/>
          </a:prstGeom>
          <a:noFill/>
        </p:spPr>
        <p:txBody>
          <a:bodyPr wrap="square" lIns="54983" tIns="27491" rIns="54983" bIns="27491">
            <a:prstTxWarp prst="textCurveDown">
              <a:avLst/>
            </a:prstTxWarp>
            <a:spAutoFit/>
          </a:bodyPr>
          <a:lstStyle/>
          <a:p>
            <a:pPr algn="ctr"/>
            <a:r>
              <a:rPr lang="fr-FR" sz="4800" b="1" dirty="0" smtClean="0">
                <a:ln w="12700">
                  <a:solidFill>
                    <a:srgbClr val="0000FF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reflection blurRad="6350" stA="55000" endA="300" endPos="45500" dir="5400000" sy="-100000" algn="bl" rotWithShape="0"/>
                </a:effectLst>
              </a:rPr>
              <a:t>Effort</a:t>
            </a:r>
            <a:endParaRPr lang="fr-FR" sz="4800" b="1" dirty="0">
              <a:ln w="12700">
                <a:solidFill>
                  <a:srgbClr val="0000FF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20792106">
            <a:off x="561796" y="3246130"/>
            <a:ext cx="1576539" cy="630230"/>
          </a:xfrm>
          <a:prstGeom prst="rect">
            <a:avLst/>
          </a:prstGeom>
          <a:noFill/>
        </p:spPr>
        <p:txBody>
          <a:bodyPr wrap="none" lIns="54983" tIns="27491" rIns="54983" bIns="27491">
            <a:prstTxWarp prst="textCanDown">
              <a:avLst/>
            </a:prstTxWarp>
            <a:spAutoFit/>
          </a:bodyPr>
          <a:lstStyle/>
          <a:p>
            <a:pPr algn="ctr"/>
            <a:r>
              <a:rPr lang="fr-FR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</a:rPr>
              <a:t>Pas facile</a:t>
            </a:r>
            <a:endParaRPr lang="fr-FR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20591037">
            <a:off x="5621923" y="5151727"/>
            <a:ext cx="2560814" cy="717239"/>
          </a:xfrm>
          <a:prstGeom prst="rect">
            <a:avLst/>
          </a:prstGeom>
        </p:spPr>
        <p:txBody>
          <a:bodyPr wrap="square" lIns="54983" tIns="27491" rIns="54983" bIns="27491">
            <a:spAutoFit/>
          </a:bodyPr>
          <a:lstStyle/>
          <a:p>
            <a:pPr algn="ctr"/>
            <a:r>
              <a:rPr lang="fr-FR" sz="43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Sacrifice</a:t>
            </a:r>
            <a:endParaRPr lang="fr-FR" sz="43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64322" y="1402492"/>
            <a:ext cx="1646538" cy="903329"/>
          </a:xfrm>
          <a:prstGeom prst="rect">
            <a:avLst/>
          </a:prstGeom>
          <a:noFill/>
        </p:spPr>
        <p:txBody>
          <a:bodyPr wrap="none" lIns="54983" tIns="27491" rIns="54983" bIns="27491">
            <a:prstTxWarp prst="textTriangleInverted">
              <a:avLst/>
            </a:prstTxWarp>
            <a:spAutoFit/>
          </a:bodyPr>
          <a:lstStyle/>
          <a:p>
            <a:pPr algn="ctr"/>
            <a:r>
              <a:rPr lang="fr-FR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Temps</a:t>
            </a:r>
            <a:endParaRPr lang="fr-FR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C66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1078967">
            <a:off x="6623940" y="3336682"/>
            <a:ext cx="2212400" cy="756276"/>
          </a:xfrm>
          <a:prstGeom prst="rect">
            <a:avLst/>
          </a:prstGeom>
          <a:noFill/>
        </p:spPr>
        <p:txBody>
          <a:bodyPr wrap="none" lIns="54983" tIns="27491" rIns="54983" bIns="27491">
            <a:prstTxWarp prst="textDoubleWave1">
              <a:avLst/>
            </a:prstTxWarp>
            <a:spAutoFit/>
          </a:bodyPr>
          <a:lstStyle/>
          <a:p>
            <a:pPr algn="ctr"/>
            <a:r>
              <a:rPr lang="fr-FR" sz="4000" b="1" spc="30" dirty="0" smtClean="0">
                <a:ln w="0"/>
                <a:solidFill>
                  <a:srgbClr val="8B5B8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L’attention</a:t>
            </a:r>
            <a:endParaRPr lang="fr-FR" sz="3200" b="1" spc="30" dirty="0">
              <a:ln w="0"/>
              <a:solidFill>
                <a:srgbClr val="8B5B8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 rot="20568698">
            <a:off x="405461" y="4834266"/>
            <a:ext cx="2472613" cy="819299"/>
          </a:xfrm>
          <a:prstGeom prst="rect">
            <a:avLst/>
          </a:prstGeom>
          <a:noFill/>
        </p:spPr>
        <p:txBody>
          <a:bodyPr wrap="none" lIns="54983" tIns="27491" rIns="54983" bIns="27491">
            <a:prstTxWarp prst="textInflateBottom">
              <a:avLst/>
            </a:prstTxWarp>
            <a:spAutoFit/>
          </a:bodyPr>
          <a:lstStyle/>
          <a:p>
            <a:pPr algn="ctr"/>
            <a:r>
              <a:rPr lang="fr-FR" sz="43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F3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Avoir envie</a:t>
            </a:r>
            <a:endParaRPr lang="fr-FR" sz="43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3F3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29786" y="3796508"/>
            <a:ext cx="2390166" cy="1286625"/>
          </a:xfrm>
          <a:prstGeom prst="rect">
            <a:avLst/>
          </a:prstGeom>
          <a:noFill/>
        </p:spPr>
        <p:txBody>
          <a:bodyPr wrap="square" lIns="54983" tIns="27491" rIns="54983" bIns="27491">
            <a:spAutoFit/>
          </a:bodyPr>
          <a:lstStyle/>
          <a:p>
            <a:pPr algn="ctr"/>
            <a:r>
              <a:rPr lang="fr-FR" sz="4000" dirty="0" smtClean="0">
                <a:ln w="0"/>
                <a:solidFill>
                  <a:srgbClr val="F47552"/>
                </a:solidFill>
                <a:effectLst>
                  <a:reflection blurRad="6350" stA="53000" endA="300" endPos="35500" dir="5400000" sy="-90000" algn="bl" rotWithShape="0"/>
                </a:effectLst>
              </a:rPr>
              <a:t>Poser des gestes</a:t>
            </a:r>
            <a:endParaRPr lang="fr-FR" sz="4000" dirty="0">
              <a:ln w="0"/>
              <a:solidFill>
                <a:srgbClr val="F4755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307243" y="6507903"/>
            <a:ext cx="209586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7</a:t>
            </a:fld>
            <a:endParaRPr lang="en-US"/>
          </a:p>
        </p:txBody>
      </p:sp>
      <p:sp>
        <p:nvSpPr>
          <p:cNvPr id="13" name="TextBox 9"/>
          <p:cNvSpPr txBox="1"/>
          <p:nvPr/>
        </p:nvSpPr>
        <p:spPr>
          <a:xfrm>
            <a:off x="929456" y="367484"/>
            <a:ext cx="7572428" cy="263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52"/>
              </a:lnSpc>
              <a:spcBef>
                <a:spcPct val="0"/>
              </a:spcBef>
            </a:pPr>
            <a:r>
              <a:rPr lang="en-US" sz="2400" b="1" spc="-4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Compare </a:t>
            </a:r>
            <a:r>
              <a:rPr lang="en-US" sz="2400" b="1" spc="-43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tes</a:t>
            </a:r>
            <a:r>
              <a:rPr lang="en-US" sz="2400" b="1" spc="-4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spc="-43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réponses</a:t>
            </a:r>
            <a:r>
              <a:rPr lang="en-US" sz="2400" b="1" spc="-4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aux </a:t>
            </a:r>
            <a:r>
              <a:rPr lang="en-US" sz="2400" b="1" spc="-43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exemples</a:t>
            </a:r>
            <a:r>
              <a:rPr lang="en-US" sz="2400" b="1" spc="-4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spc="-43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suivants</a:t>
            </a:r>
            <a:r>
              <a:rPr lang="en-US" sz="2400" b="1" spc="-43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: </a:t>
            </a:r>
            <a:endParaRPr lang="en-US" sz="2400" b="1" spc="-43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ZoneTexte 16"/>
          <p:cNvSpPr txBox="1"/>
          <p:nvPr/>
        </p:nvSpPr>
        <p:spPr>
          <a:xfrm rot="20201297">
            <a:off x="521742" y="2215311"/>
            <a:ext cx="2268573" cy="270963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r>
              <a:rPr lang="fr-FR" sz="1400" dirty="0" smtClean="0"/>
              <a:t>Aimer procure de la JOIE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 rot="20800916">
            <a:off x="671073" y="3924891"/>
            <a:ext cx="1905331" cy="486406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1400" dirty="0" smtClean="0"/>
              <a:t>Aimer, ce n’est pas toujours FACILE</a:t>
            </a:r>
            <a:endParaRPr lang="fr-FR" sz="1400" dirty="0"/>
          </a:p>
        </p:txBody>
      </p:sp>
      <p:sp>
        <p:nvSpPr>
          <p:cNvPr id="24" name="ZoneTexte 23"/>
          <p:cNvSpPr txBox="1"/>
          <p:nvPr/>
        </p:nvSpPr>
        <p:spPr>
          <a:xfrm rot="20800916">
            <a:off x="808382" y="5742766"/>
            <a:ext cx="1905331" cy="701850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1400" dirty="0" smtClean="0"/>
              <a:t>Aimer c’est avoir  ENVIE de partager, d’écouter, de parler…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3144034" y="2510624"/>
            <a:ext cx="2714818" cy="701850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1400" dirty="0" smtClean="0"/>
              <a:t>Aimer c’est  passer du TEMPS, avec ceux que j’aime </a:t>
            </a:r>
          </a:p>
          <a:p>
            <a:pPr algn="ctr"/>
            <a:r>
              <a:rPr lang="fr-FR" sz="1400" dirty="0" smtClean="0"/>
              <a:t>ou  c’est donner de mon TEMPS.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358348" y="5296706"/>
            <a:ext cx="2110783" cy="701850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1400" dirty="0" smtClean="0"/>
              <a:t>Il ne suffit pas de dire je t’aime, il faut aussi le montrer par des GESTES.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7001686" y="5796772"/>
            <a:ext cx="1929622" cy="701850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1400" dirty="0" smtClean="0"/>
              <a:t>Aimer, c’est parfois renoncer à des choses</a:t>
            </a:r>
          </a:p>
          <a:p>
            <a:pPr algn="ctr"/>
            <a:r>
              <a:rPr lang="fr-FR" sz="1400" dirty="0" smtClean="0"/>
              <a:t> qui me plaisent.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 rot="1055793">
            <a:off x="6709925" y="2262567"/>
            <a:ext cx="1587462" cy="701850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1400" dirty="0" smtClean="0"/>
              <a:t>Aimer peut me demander des EFFORTS</a:t>
            </a:r>
            <a:endParaRPr lang="fr-FR" sz="1400" dirty="0"/>
          </a:p>
        </p:txBody>
      </p:sp>
      <p:sp>
        <p:nvSpPr>
          <p:cNvPr id="29" name="ZoneTexte 28"/>
          <p:cNvSpPr txBox="1"/>
          <p:nvPr/>
        </p:nvSpPr>
        <p:spPr>
          <a:xfrm rot="1452441">
            <a:off x="6576314" y="4137298"/>
            <a:ext cx="1871703" cy="701850"/>
          </a:xfrm>
          <a:prstGeom prst="rect">
            <a:avLst/>
          </a:prstGeom>
          <a:noFill/>
        </p:spPr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1400" dirty="0" smtClean="0"/>
              <a:t>Aimer c’est porter de L’ATTENTION aux autres.</a:t>
            </a:r>
            <a:endParaRPr lang="fr-FR" sz="14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13" grpId="0"/>
      <p:bldP spid="17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5072860" y="-1"/>
            <a:ext cx="4072728" cy="81808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4983" tIns="27491" rIns="54983" bIns="27491" rtlCol="0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 Nous venons de découvrir    </a:t>
            </a:r>
          </a:p>
          <a:p>
            <a:pPr algn="just">
              <a:lnSpc>
                <a:spcPct val="300000"/>
              </a:lnSpc>
            </a:pP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 qu’aimer n’est pas toujours facile </a:t>
            </a:r>
          </a:p>
          <a:p>
            <a:pPr algn="just">
              <a:lnSpc>
                <a:spcPct val="300000"/>
              </a:lnSpc>
            </a:pP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 et demande parfois des    </a:t>
            </a:r>
          </a:p>
          <a:p>
            <a:pPr algn="just">
              <a:lnSpc>
                <a:spcPct val="300000"/>
              </a:lnSpc>
            </a:pP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sacrifices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C’est ce qu’a vécu </a:t>
            </a: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</a:p>
          <a:p>
            <a:pPr algn="just">
              <a:lnSpc>
                <a:spcPct val="300000"/>
              </a:lnSpc>
            </a:pP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 Jésus,  en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donnant sa vie </a:t>
            </a: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</a:t>
            </a:r>
          </a:p>
          <a:p>
            <a:pPr algn="just">
              <a:lnSpc>
                <a:spcPct val="300000"/>
              </a:lnSpc>
            </a:pP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une croix, par Amour pour tous </a:t>
            </a: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</a:p>
          <a:p>
            <a:pPr algn="just">
              <a:lnSpc>
                <a:spcPct val="300000"/>
              </a:lnSpc>
            </a:pP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 les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hommes</a:t>
            </a: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</a:p>
          <a:p>
            <a:pPr algn="ctr">
              <a:lnSpc>
                <a:spcPct val="300000"/>
              </a:lnSpc>
            </a:pPr>
            <a:endParaRPr lang="fr-FR" sz="2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307243" y="6507903"/>
            <a:ext cx="209586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8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49803" cy="7021513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0" y="5868210"/>
            <a:ext cx="9145588" cy="10096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Regarde cette icône de la Cène (p. 22 de ton livret).</a:t>
            </a:r>
          </a:p>
          <a:p>
            <a:pPr algn="ctr"/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Décris ce que tu vois !  Le décor, les personnages, le nombre, les couleurs</a:t>
            </a:r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,</a:t>
            </a:r>
          </a:p>
          <a:p>
            <a:pPr algn="ctr"/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les expressions des visages, imagine ce que tu pourrais entendre…    </a:t>
            </a:r>
            <a:endParaRPr lang="fr-FR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050" name="Picture 2" descr="Faites vous grâce comme Dieu vous a fait grâce dans le Christ&quot; - biblique.f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79" b="11934"/>
          <a:stretch/>
        </p:blipFill>
        <p:spPr bwMode="auto">
          <a:xfrm>
            <a:off x="0" y="1224740"/>
            <a:ext cx="9145588" cy="45843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421562" y="6461604"/>
            <a:ext cx="236988" cy="373831"/>
          </a:xfrm>
          <a:solidFill>
            <a:schemeClr val="accent5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4983" tIns="27491" rIns="54983" bIns="27491" rtlCol="0" anchor="ctr"/>
          <a:lstStyle/>
          <a:p>
            <a:fld id="{B6F15528-21DE-4FAA-801E-634DDDAF4B2B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9145588" cy="10711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4983" tIns="27491" rIns="54983" bIns="27491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A la veille de sa mort sur la croix, Jésus est monté à Jérusalem avec</a:t>
            </a:r>
          </a:p>
          <a:p>
            <a:pPr algn="ctr"/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ses disciples pour la fête de la Pâque, il les réunit pour partager</a:t>
            </a:r>
          </a:p>
          <a:p>
            <a:pPr algn="ctr"/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un dernier repas avec eux.</a:t>
            </a:r>
            <a:endParaRPr lang="fr-FR" sz="2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3780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</p:bldLst>
  </p:timing>
</p:sld>
</file>

<file path=ppt/theme/theme1.xml><?xml version="1.0" encoding="utf-8"?>
<a:theme xmlns:a="http://schemas.openxmlformats.org/drawingml/2006/main" name="Thème1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ème1" id="{8CE8EA73-34C7-46B4-8DAE-3EC4C0FE7834}" vid="{A9898BBF-9330-4C3A-AD08-54AF3B8B6AD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iolet">
    <a:dk1>
      <a:sysClr val="windowText" lastClr="000000"/>
    </a:dk1>
    <a:lt1>
      <a:sysClr val="window" lastClr="FFFFFF"/>
    </a:lt1>
    <a:dk2>
      <a:srgbClr val="373545"/>
    </a:dk2>
    <a:lt2>
      <a:srgbClr val="DCD8DC"/>
    </a:lt2>
    <a:accent1>
      <a:srgbClr val="AD84C6"/>
    </a:accent1>
    <a:accent2>
      <a:srgbClr val="8784C7"/>
    </a:accent2>
    <a:accent3>
      <a:srgbClr val="5D739A"/>
    </a:accent3>
    <a:accent4>
      <a:srgbClr val="6997AF"/>
    </a:accent4>
    <a:accent5>
      <a:srgbClr val="84ACB6"/>
    </a:accent5>
    <a:accent6>
      <a:srgbClr val="6F8183"/>
    </a:accent6>
    <a:hlink>
      <a:srgbClr val="69A020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6703</TotalTime>
  <Words>882</Words>
  <Application>Microsoft Office PowerPoint</Application>
  <PresentationFormat>Personnalisé</PresentationFormat>
  <Paragraphs>142</Paragraphs>
  <Slides>20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Thème1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Temps de prière</vt:lpstr>
      <vt:lpstr>Pour faire mémoire du don d’Amour de Jésus pour nous,  nous pouvons redire , comme à la messe :  « Il est grand le mystère de la foi ! »</vt:lpstr>
      <vt:lpstr>Merci pour ton attention 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Annick</dc:creator>
  <cp:lastModifiedBy>Nathalie</cp:lastModifiedBy>
  <cp:revision>119</cp:revision>
  <dcterms:created xsi:type="dcterms:W3CDTF">2006-08-16T00:00:00Z</dcterms:created>
  <dcterms:modified xsi:type="dcterms:W3CDTF">2021-01-19T08:00:54Z</dcterms:modified>
  <dc:identifier>DAERs4gBCqM</dc:identifier>
</cp:coreProperties>
</file>