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72" r:id="rId3"/>
    <p:sldId id="271" r:id="rId4"/>
    <p:sldId id="260" r:id="rId5"/>
    <p:sldId id="273" r:id="rId6"/>
    <p:sldId id="275" r:id="rId7"/>
    <p:sldId id="274" r:id="rId8"/>
    <p:sldId id="279" r:id="rId9"/>
    <p:sldId id="277" r:id="rId10"/>
    <p:sldId id="280" r:id="rId11"/>
    <p:sldId id="256" r:id="rId12"/>
    <p:sldId id="282" r:id="rId13"/>
    <p:sldId id="285" r:id="rId14"/>
    <p:sldId id="281" r:id="rId15"/>
    <p:sldId id="287" r:id="rId16"/>
    <p:sldId id="28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98131-86EB-4650-9B37-96CE17011596}" type="datetimeFigureOut">
              <a:rPr lang="fr-FR" smtClean="0"/>
              <a:pPr/>
              <a:t>21/01/2021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7A02E-8D55-4E8C-B60A-219A6316D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FE3-388B-407D-960A-5F710CF78863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40B7-1A41-4EA0-938D-6055767FD4CF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DCC-7E15-4C98-AAD4-34F527E5CA4C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76EF-E1A3-4234-848F-F3A3F72BE20A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A89C-85E2-4940-84EE-28431A89CC2E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F138-9C68-402B-9504-B2CBFD034FDF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E6AE-4EC8-4895-BC31-CE4F35CA8152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1315-AAA7-406A-B144-305168ACC622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A208-1EE5-4552-85BD-681066B12EF3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5425-E2F6-4FF2-A063-1FD9797EA922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C0BD-685F-416F-9AA4-35C4134B6450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200">
                <a:alpha val="71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6EA0D-AB8E-4B09-8DE8-91BC9CC29D3D}" type="datetime1">
              <a:rPr lang="fr-FR" smtClean="0"/>
              <a:pPr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47F75-5376-4BCF-B20D-93DFB94679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thalie\Desktop\DOSSIERS%20BUREAU%20ALP\1%20COMMUNIONS\Cat&#233;ch&#232;ses%20R1%20R2%20R3%20parents\Cat&#233;ch&#232;se%202%20R&#233;conciliation\Extrait_film_Reconciliation.avi" TargetMode="External"/><Relationship Id="rId4" Type="http://schemas.openxmlformats.org/officeDocument/2006/relationships/hyperlink" Target="https://drive.google.com/file/d/1PH5jG2k171sLp8j-zJydCk7sDt8IY_Mh/view?usp=shari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s://www.youtube.com/watch?v=zV35Cg8SJ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hyperlink" Target="https://www.ktotv.com/video/00073084/reconciliation-un-sacrement-pour-les-enfants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matthieufr.wordpress.com/les-3-conseils-du-cardinal-martini-pour-se-confess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3429000"/>
            <a:ext cx="7358114" cy="307183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fr-FR" sz="2000" b="1" dirty="0" smtClean="0"/>
              <a:t>Le contenu de ce diaporama est exclusivement destiné aux adultes. 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sz="2000" dirty="0" smtClean="0"/>
              <a:t>Il remplace la 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réunion avec les parents  initialement prévue en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sz="2000" dirty="0" smtClean="0"/>
              <a:t>janvier et empêchée par le couvre feu.</a:t>
            </a:r>
          </a:p>
          <a:p>
            <a:pPr algn="just">
              <a:lnSpc>
                <a:spcPct val="120000"/>
              </a:lnSpc>
              <a:buNone/>
            </a:pPr>
            <a:endParaRPr lang="fr-FR" sz="2000" dirty="0" smtClean="0"/>
          </a:p>
          <a:p>
            <a:pPr algn="just">
              <a:lnSpc>
                <a:spcPct val="120000"/>
              </a:lnSpc>
              <a:buNone/>
            </a:pPr>
            <a:r>
              <a:rPr lang="fr-FR" sz="2000" dirty="0" smtClean="0"/>
              <a:t>L’objectif de ce montage est de vous accompagner au mieux 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sz="2000" dirty="0" smtClean="0"/>
              <a:t>à la préparation de votre enfant vers la démarche du pardon.</a:t>
            </a:r>
          </a:p>
          <a:p>
            <a:pPr algn="just">
              <a:lnSpc>
                <a:spcPct val="120000"/>
              </a:lnSpc>
              <a:buNone/>
            </a:pPr>
            <a:r>
              <a:rPr lang="fr-FR" sz="2000" dirty="0" smtClean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72" y="571480"/>
            <a:ext cx="8188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Accompagner son enfant </a:t>
            </a:r>
            <a:b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vers la démarche du pardon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7020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285720" y="285728"/>
            <a:ext cx="2500330" cy="150019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fr-FR" i="1" dirty="0" smtClean="0">
              <a:solidFill>
                <a:schemeClr val="bg1"/>
              </a:solidFill>
            </a:endParaRPr>
          </a:p>
          <a:p>
            <a:pPr algn="ctr"/>
            <a:endParaRPr lang="fr-FR" i="1" dirty="0" smtClean="0">
              <a:solidFill>
                <a:schemeClr val="bg1"/>
              </a:solidFill>
            </a:endParaRPr>
          </a:p>
          <a:p>
            <a:pPr algn="ctr"/>
            <a:endParaRPr lang="fr-FR" i="1" dirty="0" smtClean="0">
              <a:solidFill>
                <a:schemeClr val="bg1"/>
              </a:solidFill>
            </a:endParaRP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Selon l’artiste, comment la réconciliation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 entre Dieu et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 les hommes </a:t>
            </a:r>
          </a:p>
          <a:p>
            <a:pPr algn="ctr"/>
            <a:r>
              <a:rPr lang="fr-FR" i="1" dirty="0" smtClean="0">
                <a:solidFill>
                  <a:schemeClr val="bg1"/>
                </a:solidFill>
              </a:rPr>
              <a:t>se </a:t>
            </a:r>
            <a:r>
              <a:rPr lang="fr-FR" i="1" dirty="0">
                <a:solidFill>
                  <a:schemeClr val="bg1"/>
                </a:solidFill>
              </a:rPr>
              <a:t>fait-elle </a:t>
            </a:r>
            <a:r>
              <a:rPr lang="fr-FR" i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fr-FR" i="1" dirty="0" smtClean="0">
              <a:solidFill>
                <a:schemeClr val="bg1"/>
              </a:solidFill>
            </a:endParaRPr>
          </a:p>
          <a:p>
            <a:pPr algn="ctr"/>
            <a:endParaRPr lang="fr-FR" i="1" dirty="0" smtClean="0">
              <a:solidFill>
                <a:schemeClr val="bg1"/>
              </a:solidFill>
            </a:endParaRPr>
          </a:p>
          <a:p>
            <a:pPr algn="ctr"/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2928934"/>
            <a:ext cx="2428892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Regardez à nouveau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le vitrail dans son intégralité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15140" y="285728"/>
            <a:ext cx="2286016" cy="64633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</a:rPr>
              <a:t>La lumière irradiante symbolise Dieu ; 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le dragon symbolise 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le mal, l’ennemi de Dieu (</a:t>
            </a:r>
            <a:r>
              <a:rPr lang="fr-FR" dirty="0" err="1" smtClean="0">
                <a:solidFill>
                  <a:schemeClr val="bg1"/>
                </a:solidFill>
              </a:rPr>
              <a:t>Ez</a:t>
            </a:r>
            <a:r>
              <a:rPr lang="fr-FR" dirty="0" smtClean="0">
                <a:solidFill>
                  <a:schemeClr val="bg1"/>
                </a:solidFill>
              </a:rPr>
              <a:t> 9,3 ; </a:t>
            </a:r>
            <a:r>
              <a:rPr lang="fr-FR" dirty="0" err="1" smtClean="0">
                <a:solidFill>
                  <a:schemeClr val="bg1"/>
                </a:solidFill>
              </a:rPr>
              <a:t>Ap</a:t>
            </a:r>
            <a:r>
              <a:rPr lang="fr-FR" dirty="0" smtClean="0">
                <a:solidFill>
                  <a:schemeClr val="bg1"/>
                </a:solidFill>
              </a:rPr>
              <a:t> 12,3). Le crucifié est le Christ,  le Fils de Dieu fait homme.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 C’est Jésus Christ, qui, 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par la croix, nous offre 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le pardon de Dieu, nous réconcilie définitivement avec Lui.  Pourtant, si par Jésus Christ, Dieu nous a donné son pardon une fois pour toutes, il revient à chacun de nous à se mettre en route pour recréer sa relation avec Dieu, se réconcilier avec Lui.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222930">
            <a:off x="336046" y="1344333"/>
            <a:ext cx="6500980" cy="3857652"/>
          </a:xfrm>
          <a:prstGeom prst="foldedCorner">
            <a:avLst>
              <a:gd name="adj" fmla="val 31171"/>
            </a:avLst>
          </a:prstGeom>
          <a:gradFill>
            <a:gsLst>
              <a:gs pos="4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« Dieu s’est fait chair « pour te dire qu’il t’aime justement là… dans tes fragilités ; justement là… où tu as le plus honte »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« Rien ne lui est étranger dans nos vies. Il n’y a rien qu’il dédaigne, nous pouvons tout partager avec Lui, tout »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« Il veut que nous partagions avec Lui nos joies et nos douleurs, nos désirs et nos peurs, nos espérances et nos tristesses, nos personnes et nos situations. Faisons-le, ouvrons notre cœur, racontons-lui tout. »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Pape François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Statue de l'Enfant-Jésus sur croix (polychrome) - commun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4985">
            <a:off x="6543750" y="390060"/>
            <a:ext cx="2542350" cy="351756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596" y="21429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 3 janvier 2021 le pape François nous disait: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1998">
            <a:off x="379144" y="4979310"/>
            <a:ext cx="2402194" cy="13128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929198"/>
            <a:ext cx="2219327" cy="1454042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6500826" y="3929066"/>
            <a:ext cx="2286016" cy="27860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51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réconciliation que Dieu nous</a:t>
            </a:r>
            <a:r>
              <a:rPr kumimoji="0" lang="fr-FR" sz="2900" b="0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offre et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nous propose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d’accueillir se vit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le sacrement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 pardon et de la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réconciliation.</a:t>
            </a:r>
            <a:endParaRPr kumimoji="0" lang="fr-FR" sz="5100" b="0" i="0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8596" y="4214818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Steven GUNNEL</a:t>
            </a:r>
          </a:p>
          <a:p>
            <a:r>
              <a:rPr lang="fr-FR" dirty="0" smtClean="0"/>
              <a:t> (ex-membre du   </a:t>
            </a:r>
          </a:p>
          <a:p>
            <a:r>
              <a:rPr lang="fr-FR" dirty="0" smtClean="0"/>
              <a:t>  groupe Alliage)</a:t>
            </a:r>
            <a:endParaRPr lang="fr-FR" dirty="0"/>
          </a:p>
        </p:txBody>
      </p:sp>
      <p:pic>
        <p:nvPicPr>
          <p:cNvPr id="36868" name="Picture 4" descr="infos cinéma, stars, musique...: Steven Gunn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1874266" cy="2586013"/>
          </a:xfrm>
          <a:prstGeom prst="rect">
            <a:avLst/>
          </a:prstGeom>
          <a:noFill/>
        </p:spPr>
      </p:pic>
      <p:pic>
        <p:nvPicPr>
          <p:cNvPr id="36870" name="Picture 6" descr="Vous recevrez une force, celle du Saint-Esprit 1 à 3 [ P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88"/>
            <a:ext cx="1857388" cy="185739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714488"/>
            <a:ext cx="1785950" cy="1836977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3286116" y="400050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Père Jacques MARIN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72264" y="385762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Sœur  Marie </a:t>
            </a:r>
          </a:p>
          <a:p>
            <a:pPr algn="ctr"/>
            <a:r>
              <a:rPr lang="fr-FR" dirty="0" smtClean="0"/>
              <a:t>de la Visitation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28596" y="357166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3200" dirty="0" smtClean="0">
                <a:solidFill>
                  <a:prstClr val="black"/>
                </a:solidFill>
              </a:rPr>
              <a:t>    </a:t>
            </a:r>
            <a:r>
              <a:rPr lang="fr-FR" sz="2400" b="1" dirty="0" smtClean="0">
                <a:solidFill>
                  <a:prstClr val="black"/>
                </a:solidFill>
              </a:rPr>
              <a:t>Ecoutons ce que disent diverses personnes de ce sacrement.</a:t>
            </a:r>
            <a:endParaRPr lang="fr-FR" sz="3200" b="1" dirty="0">
              <a:solidFill>
                <a:prstClr val="black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928662" y="5286388"/>
            <a:ext cx="7500990" cy="1021556"/>
          </a:xfrm>
          <a:prstGeom prst="roundRect">
            <a:avLst/>
          </a:prstGeom>
          <a:solidFill>
            <a:srgbClr val="FF9933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n>
                  <a:solidFill>
                    <a:schemeClr val="tx1"/>
                  </a:solidFill>
                </a:ln>
              </a:rPr>
              <a:t>Dans l’extrait  vidéo de la prochaine  diapositive,</a:t>
            </a:r>
          </a:p>
          <a:p>
            <a:pPr algn="ctr"/>
            <a:r>
              <a:rPr lang="fr-FR" dirty="0" smtClean="0">
                <a:ln>
                  <a:solidFill>
                    <a:schemeClr val="tx1"/>
                  </a:solidFill>
                </a:ln>
              </a:rPr>
              <a:t> relevez et notez une ou des phrases,  mots ou images </a:t>
            </a:r>
          </a:p>
          <a:p>
            <a:pPr algn="ctr"/>
            <a:r>
              <a:rPr lang="fr-FR" dirty="0" smtClean="0">
                <a:ln>
                  <a:solidFill>
                    <a:schemeClr val="tx1"/>
                  </a:solidFill>
                </a:ln>
              </a:rPr>
              <a:t>qui vous  interpellent plus particulièrement.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0458019">
            <a:off x="1062440" y="5498247"/>
            <a:ext cx="952023" cy="5419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xtrait_film_Reconciliation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357166"/>
            <a:ext cx="7000924" cy="52506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4348" y="5715016"/>
            <a:ext cx="78581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vidéo « la renaissance dans l’amour de Dieu » - DVD le Jour du Seigneur, « les sacrements, des témoins en parlent »</a:t>
            </a:r>
            <a:endParaRPr lang="fr-FR" sz="1100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7158" y="592933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drive.google.com/file/d/1PH5jG2k171sLp8j-zJydCk7sDt8IY_Mh/view?usp=sharing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71472" y="642918"/>
            <a:ext cx="8001056" cy="1736646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le sacrement de la réconciliation donne à l’homme d’éprouver la miséricorde de Dieu, en lui offrant  la possibilité de recommencer une relation nouvelle  avec Lui, mais aussi avec les autres et avec soi-même.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4414" y="2643182"/>
            <a:ext cx="6929486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just"/>
            <a:r>
              <a:rPr lang="fr-FR" sz="2400" dirty="0" smtClean="0">
                <a:solidFill>
                  <a:prstClr val="white"/>
                </a:solidFill>
              </a:rPr>
              <a:t>Au début de ce diaporama, vous avez rapidement écrit ce qu’était le sacrement de la réconciliation pour vous. Après ce temps de réflexion et de découverte, que répondriez-vous maintenant si l’on vous reposait</a:t>
            </a:r>
          </a:p>
          <a:p>
            <a:pPr lvl="0" algn="just"/>
            <a:r>
              <a:rPr lang="fr-FR" sz="2400" dirty="0" smtClean="0">
                <a:solidFill>
                  <a:prstClr val="white"/>
                </a:solidFill>
              </a:rPr>
              <a:t> la même question ?</a:t>
            </a:r>
          </a:p>
          <a:p>
            <a:pPr lvl="0" algn="just"/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521495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Vivaldi" pitchFamily="66" charset="0"/>
              </a:rPr>
              <a:t>« Qu’est-ce que le </a:t>
            </a:r>
            <a:r>
              <a:rPr lang="fr-FR" sz="3200" b="1" dirty="0" smtClean="0">
                <a:latin typeface="Vivaldi" pitchFamily="66" charset="0"/>
              </a:rPr>
              <a:t>sacrement </a:t>
            </a:r>
            <a:r>
              <a:rPr lang="fr-FR" sz="3200" b="1" dirty="0" smtClean="0">
                <a:latin typeface="Vivaldi" pitchFamily="66" charset="0"/>
              </a:rPr>
              <a:t>de la réconciliation pour vous ? »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44" y="5657671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Image /chant sur </a:t>
            </a:r>
            <a:r>
              <a:rPr lang="fr-FR" dirty="0" err="1" smtClean="0"/>
              <a:t>youTube</a:t>
            </a:r>
            <a:r>
              <a:rPr lang="fr-FR" dirty="0" smtClean="0"/>
              <a:t> : « pardon</a:t>
            </a:r>
            <a:r>
              <a:rPr lang="fr-FR" smtClean="0"/>
              <a:t>, Seigneur </a:t>
            </a:r>
            <a:r>
              <a:rPr lang="fr-FR" dirty="0" smtClean="0"/>
              <a:t>pardon » </a:t>
            </a:r>
            <a:r>
              <a:rPr lang="fr-FR" dirty="0" smtClean="0">
                <a:hlinkClick r:id="rId2"/>
              </a:rPr>
              <a:t>https://www.youtube.com/watch?v=zV35Cg8SJtA</a:t>
            </a:r>
            <a:endParaRPr lang="fr-FR" dirty="0" smtClean="0"/>
          </a:p>
          <a:p>
            <a:pPr algn="ctr"/>
            <a:r>
              <a:rPr lang="fr-FR" dirty="0" smtClean="0"/>
              <a:t>chant de Sylvain </a:t>
            </a:r>
            <a:r>
              <a:rPr lang="fr-FR" dirty="0" err="1" smtClean="0"/>
              <a:t>Freymond</a:t>
            </a:r>
            <a:r>
              <a:rPr lang="fr-FR" dirty="0" smtClean="0"/>
              <a:t>  interprété par  Sandrine KOHLMANN</a:t>
            </a:r>
          </a:p>
          <a:p>
            <a:endParaRPr lang="fr-FR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2000264" cy="154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2857488" y="142852"/>
            <a:ext cx="5357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endParaRPr lang="fr-FR" dirty="0"/>
          </a:p>
        </p:txBody>
      </p:sp>
      <p:pic>
        <p:nvPicPr>
          <p:cNvPr id="12" name="Espace réservé du contenu 3" descr="Un homme et une femme dans la cinquantaine dans les bras l'un de l'autre.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00438"/>
            <a:ext cx="1619248" cy="1981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Espace réservé du contenu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2786082" cy="1707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52168">
            <a:off x="1551479" y="1878098"/>
            <a:ext cx="2614090" cy="1519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071942"/>
            <a:ext cx="2546012" cy="1387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285860"/>
            <a:ext cx="2428891" cy="167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2428868"/>
            <a:ext cx="1211508" cy="6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285984" y="357166"/>
            <a:ext cx="6572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sacrement de réconciliation  vu par les enfants Estelle  et Ryan : </a:t>
            </a:r>
          </a:p>
          <a:p>
            <a:pPr algn="ctr"/>
            <a:r>
              <a:rPr lang="fr-FR" sz="1400" dirty="0" smtClean="0">
                <a:hlinkClick r:id="rId10"/>
              </a:rPr>
              <a:t>https://www.ktotv.com/video/00073084/reconciliation-un-sacrement-pour-les-enfants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14282" y="5786454"/>
            <a:ext cx="1571636" cy="64633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Temps de méditation: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00034" y="3857628"/>
            <a:ext cx="8215370" cy="192882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2400" b="1" i="1" dirty="0" smtClean="0"/>
              <a:t>Prochainement… des </a:t>
            </a:r>
            <a:r>
              <a:rPr lang="fr-FR" sz="2400" b="1" i="1" dirty="0" smtClean="0"/>
              <a:t>supports à découvrir avant</a:t>
            </a:r>
          </a:p>
          <a:p>
            <a:pPr algn="ctr">
              <a:buNone/>
            </a:pPr>
            <a:r>
              <a:rPr lang="fr-FR" sz="2400" b="1" i="1" dirty="0" smtClean="0"/>
              <a:t> leur  mise en œuvre concrète avec les enfants </a:t>
            </a:r>
            <a:endParaRPr lang="fr-FR" sz="2400" b="1" i="1" dirty="0" smtClean="0"/>
          </a:p>
          <a:p>
            <a:pPr algn="ctr">
              <a:buNone/>
            </a:pPr>
            <a:endParaRPr lang="fr-FR" sz="2400" b="1" i="1" dirty="0" smtClean="0"/>
          </a:p>
          <a:p>
            <a:pPr algn="ctr">
              <a:buNone/>
            </a:pPr>
            <a:endParaRPr lang="fr-FR" sz="2400" b="1" i="1" dirty="0" smtClean="0"/>
          </a:p>
          <a:p>
            <a:pPr algn="ctr">
              <a:buNone/>
            </a:pPr>
            <a:r>
              <a:rPr lang="fr-FR" sz="2400" b="1" i="1" dirty="0" smtClean="0"/>
              <a:t>MERCI DE VOTRE ATTENTION</a:t>
            </a:r>
            <a:endParaRPr lang="fr-FR" sz="2400" b="1" i="1" dirty="0" smtClean="0"/>
          </a:p>
          <a:p>
            <a:pPr algn="ctr">
              <a:buNone/>
            </a:pPr>
            <a:endParaRPr lang="fr-FR" sz="2400" b="1" dirty="0"/>
          </a:p>
        </p:txBody>
      </p:sp>
      <p:sp>
        <p:nvSpPr>
          <p:cNvPr id="9" name="Carré corné 8"/>
          <p:cNvSpPr/>
          <p:nvPr/>
        </p:nvSpPr>
        <p:spPr>
          <a:xfrm>
            <a:off x="1357290" y="1285860"/>
            <a:ext cx="6357982" cy="1815584"/>
          </a:xfrm>
          <a:prstGeom prst="foldedCorner">
            <a:avLst>
              <a:gd name="adj" fmla="val 34495"/>
            </a:avLst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Les 3 conseils du cardinal Martini pour se confesser :</a:t>
            </a:r>
            <a:endParaRPr lang="fr-FR" dirty="0" smtClean="0"/>
          </a:p>
          <a:p>
            <a:r>
              <a:rPr lang="fr-FR" i="1" dirty="0" smtClean="0"/>
              <a:t>Remercier Dieu pour tout ce qui est bon dans ma vie, lui confier ce qui me met mal à l'aise, lui adresser une prière..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357290" y="2143116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https://stmatthieufr.wordpress.com/les-3-conseils-du-cardinal-martini-pour-se-confesser/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858048" cy="1143000"/>
          </a:xfrm>
        </p:spPr>
        <p:txBody>
          <a:bodyPr>
            <a:noAutofit/>
          </a:bodyPr>
          <a:lstStyle/>
          <a:p>
            <a:r>
              <a:rPr lang="fr-FR" sz="4000" b="1" dirty="0">
                <a:latin typeface="Vivaldi" pitchFamily="66" charset="0"/>
              </a:rPr>
              <a:t>« Qu’est-ce que le </a:t>
            </a:r>
            <a:r>
              <a:rPr lang="fr-FR" sz="4000" b="1" dirty="0" smtClean="0">
                <a:latin typeface="Vivaldi" pitchFamily="66" charset="0"/>
              </a:rPr>
              <a:t>sacrement</a:t>
            </a:r>
            <a:br>
              <a:rPr lang="fr-FR" sz="4000" b="1" dirty="0" smtClean="0">
                <a:latin typeface="Vivaldi" pitchFamily="66" charset="0"/>
              </a:rPr>
            </a:br>
            <a:r>
              <a:rPr lang="fr-FR" sz="4000" b="1" dirty="0" smtClean="0">
                <a:latin typeface="Vivaldi" pitchFamily="66" charset="0"/>
              </a:rPr>
              <a:t> </a:t>
            </a:r>
            <a:r>
              <a:rPr lang="fr-FR" sz="4000" b="1" dirty="0">
                <a:latin typeface="Vivaldi" pitchFamily="66" charset="0"/>
              </a:rPr>
              <a:t>de la réconciliation pour vous ? »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71472" y="1643050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Prenez un petit temps de réflexion personnelle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et notez sur une feuille ce qu’il signifie pour vous.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Notez sur la même page le mot RECONCILIATION, rajoutez  des mots,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 smtClean="0"/>
              <a:t>        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expressions,  pourquoi pas des croquis sur ce qui vous vient à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 smtClean="0"/>
              <a:t>        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l’esprit, à partir de ce mot.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 dit le Petit Larousse?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« Se réconcilier » est défini comme « l’action de rétablir une relation entre personnes brouillées ». Cela suppose qu’il y ait un lien, une relation, qui existe déjà entre deux personnes.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2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208554">
            <a:off x="500034" y="428604"/>
            <a:ext cx="1071570" cy="6099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5460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642918"/>
            <a:ext cx="7715304" cy="5857916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200" b="1" dirty="0" smtClean="0"/>
              <a:t>      La </a:t>
            </a:r>
            <a:r>
              <a:rPr lang="fr-FR" sz="2200" b="1" dirty="0"/>
              <a:t>réconciliation humaine est </a:t>
            </a:r>
            <a:r>
              <a:rPr lang="fr-FR" sz="2200" b="1" dirty="0" smtClean="0"/>
              <a:t>une démarche qui </a:t>
            </a:r>
            <a:r>
              <a:rPr lang="fr-FR" sz="2200" b="1" dirty="0"/>
              <a:t>recrée </a:t>
            </a:r>
            <a:r>
              <a:rPr lang="fr-FR" sz="2200" b="1" dirty="0" smtClean="0"/>
              <a:t>la (les) relations entre </a:t>
            </a:r>
            <a:r>
              <a:rPr lang="fr-FR" sz="2200" b="1" dirty="0"/>
              <a:t>deux </a:t>
            </a:r>
            <a:r>
              <a:rPr lang="fr-FR" sz="2200" b="1" dirty="0" smtClean="0"/>
              <a:t>personnes. Chacun </a:t>
            </a:r>
            <a:r>
              <a:rPr lang="fr-FR" sz="2200" b="1" dirty="0"/>
              <a:t>des </a:t>
            </a:r>
            <a:r>
              <a:rPr lang="fr-FR" sz="2200" b="1" dirty="0" smtClean="0"/>
              <a:t>antagonistes </a:t>
            </a:r>
            <a:r>
              <a:rPr lang="fr-FR" sz="2200" b="1" dirty="0"/>
              <a:t>a à </a:t>
            </a:r>
            <a:r>
              <a:rPr lang="fr-FR" sz="2200" b="1" dirty="0" smtClean="0"/>
              <a:t>se mettre en mouvement </a:t>
            </a:r>
            <a:r>
              <a:rPr lang="fr-FR" sz="2200" b="1" dirty="0"/>
              <a:t>vers l’autre</a:t>
            </a:r>
            <a:r>
              <a:rPr lang="fr-FR" sz="2200" b="1" dirty="0" smtClean="0"/>
              <a:t>.</a:t>
            </a:r>
          </a:p>
          <a:p>
            <a:pPr>
              <a:buNone/>
            </a:pPr>
            <a:endParaRPr lang="fr-FR" sz="1900" b="1" dirty="0" smtClean="0"/>
          </a:p>
          <a:p>
            <a:pPr algn="r">
              <a:buNone/>
            </a:pPr>
            <a:r>
              <a:rPr lang="fr-FR" sz="2200" b="1" dirty="0" smtClean="0"/>
              <a:t>     </a:t>
            </a:r>
            <a:r>
              <a:rPr lang="fr-FR" sz="2200" b="1" dirty="0"/>
              <a:t>L’un va initier </a:t>
            </a:r>
            <a:r>
              <a:rPr lang="fr-FR" sz="2200" b="1" dirty="0" smtClean="0"/>
              <a:t>la démarche de réconciliation par </a:t>
            </a:r>
          </a:p>
          <a:p>
            <a:pPr algn="r">
              <a:buNone/>
            </a:pPr>
            <a:r>
              <a:rPr lang="fr-FR" sz="2200" b="1" dirty="0" smtClean="0"/>
              <a:t>     une demande,  l’autre  va l’accueillir - ou </a:t>
            </a:r>
            <a:r>
              <a:rPr lang="fr-FR" sz="2200" b="1" dirty="0"/>
              <a:t>non-. </a:t>
            </a:r>
            <a:endParaRPr lang="fr-FR" sz="2200" b="1" dirty="0" smtClean="0"/>
          </a:p>
          <a:p>
            <a:pPr>
              <a:buNone/>
            </a:pPr>
            <a:endParaRPr lang="fr-FR" sz="2400" b="1" dirty="0" smtClean="0"/>
          </a:p>
          <a:p>
            <a:pPr lvl="8">
              <a:buNone/>
            </a:pPr>
            <a:r>
              <a:rPr lang="fr-FR" sz="2200" b="1" dirty="0" smtClean="0"/>
              <a:t>         Lorsque la </a:t>
            </a:r>
            <a:r>
              <a:rPr lang="fr-FR" sz="2200" b="1" dirty="0"/>
              <a:t>demande est </a:t>
            </a:r>
            <a:endParaRPr lang="fr-FR" sz="2200" b="1" dirty="0" smtClean="0"/>
          </a:p>
          <a:p>
            <a:pPr lvl="8">
              <a:buNone/>
            </a:pPr>
            <a:r>
              <a:rPr lang="fr-FR" sz="2200" b="1" dirty="0" smtClean="0"/>
              <a:t>         accueillie et acceptée, </a:t>
            </a:r>
          </a:p>
          <a:p>
            <a:pPr lvl="8">
              <a:buNone/>
            </a:pPr>
            <a:r>
              <a:rPr lang="fr-FR" sz="2200" b="1" dirty="0" smtClean="0"/>
              <a:t>         la réconciliation </a:t>
            </a:r>
            <a:r>
              <a:rPr lang="fr-FR" sz="2200" b="1" dirty="0"/>
              <a:t>est effective</a:t>
            </a:r>
            <a:r>
              <a:rPr lang="fr-FR" sz="2200" b="1" dirty="0" smtClean="0"/>
              <a:t>. </a:t>
            </a:r>
          </a:p>
          <a:p>
            <a:pPr>
              <a:buNone/>
            </a:pPr>
            <a:r>
              <a:rPr lang="fr-FR" sz="2400" b="1" dirty="0" smtClean="0"/>
              <a:t>   </a:t>
            </a:r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2400" b="1" dirty="0" smtClean="0"/>
          </a:p>
          <a:p>
            <a:pPr>
              <a:buNone/>
            </a:pPr>
            <a:endParaRPr lang="fr-FR" sz="3500" b="1" dirty="0" smtClean="0"/>
          </a:p>
          <a:p>
            <a:pPr>
              <a:buNone/>
            </a:pPr>
            <a:r>
              <a:rPr lang="fr-FR" sz="2200" b="1" dirty="0" smtClean="0"/>
              <a:t>Une </a:t>
            </a:r>
            <a:r>
              <a:rPr lang="fr-FR" sz="2200" b="1" dirty="0"/>
              <a:t>relation nouvelle peut </a:t>
            </a:r>
            <a:endParaRPr lang="fr-FR" sz="2200" b="1" dirty="0" smtClean="0"/>
          </a:p>
          <a:p>
            <a:pPr>
              <a:buNone/>
            </a:pPr>
            <a:r>
              <a:rPr lang="fr-FR" sz="2200" b="1" dirty="0" smtClean="0"/>
              <a:t>se </a:t>
            </a:r>
            <a:r>
              <a:rPr lang="fr-FR" sz="2200" b="1" dirty="0"/>
              <a:t>tisser </a:t>
            </a:r>
            <a:r>
              <a:rPr lang="fr-FR" sz="2200" b="1" dirty="0" smtClean="0"/>
              <a:t>entre </a:t>
            </a:r>
            <a:r>
              <a:rPr lang="fr-FR" sz="2200" b="1" dirty="0"/>
              <a:t>les deux personnes.</a:t>
            </a:r>
            <a:endParaRPr lang="fr-FR" sz="19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304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929354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fr-FR" sz="2800" dirty="0" smtClean="0"/>
              <a:t>               </a:t>
            </a:r>
            <a:r>
              <a:rPr lang="fr-FR" sz="2800" b="1" dirty="0" smtClean="0">
                <a:solidFill>
                  <a:schemeClr val="bg1"/>
                </a:solidFill>
              </a:rPr>
              <a:t>C’est </a:t>
            </a:r>
            <a:r>
              <a:rPr lang="fr-FR" sz="2800" b="1" dirty="0">
                <a:solidFill>
                  <a:schemeClr val="bg1"/>
                </a:solidFill>
              </a:rPr>
              <a:t>la même chose pour la relation que </a:t>
            </a:r>
            <a:r>
              <a:rPr lang="fr-FR" sz="2800" b="1" dirty="0" smtClean="0">
                <a:solidFill>
                  <a:schemeClr val="bg1"/>
                </a:solidFill>
              </a:rPr>
              <a:t>nous   </a:t>
            </a:r>
          </a:p>
          <a:p>
            <a:pPr algn="r"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                            entretenons avec </a:t>
            </a:r>
            <a:r>
              <a:rPr lang="fr-FR" sz="2800" b="1" dirty="0">
                <a:solidFill>
                  <a:schemeClr val="bg1"/>
                </a:solidFill>
              </a:rPr>
              <a:t>Dieu. Nous pouvons 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                                      la </a:t>
            </a:r>
            <a:r>
              <a:rPr lang="fr-FR" sz="2800" b="1" dirty="0">
                <a:solidFill>
                  <a:schemeClr val="bg1"/>
                </a:solidFill>
              </a:rPr>
              <a:t>brouiller, l’abîmer.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 Comment </a:t>
            </a:r>
            <a:r>
              <a:rPr lang="fr-FR" sz="2800" b="1" dirty="0">
                <a:solidFill>
                  <a:schemeClr val="bg1"/>
                </a:solidFill>
              </a:rPr>
              <a:t>alors </a:t>
            </a:r>
            <a:r>
              <a:rPr lang="fr-FR" sz="2800" b="1" dirty="0" smtClean="0">
                <a:solidFill>
                  <a:schemeClr val="bg1"/>
                </a:solidFill>
              </a:rPr>
              <a:t>pouvons-nous </a:t>
            </a:r>
          </a:p>
          <a:p>
            <a:pPr algn="r"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revenir </a:t>
            </a:r>
            <a:r>
              <a:rPr lang="fr-FR" sz="2800" b="1" dirty="0">
                <a:solidFill>
                  <a:schemeClr val="bg1"/>
                </a:solidFill>
              </a:rPr>
              <a:t>vers Lui </a:t>
            </a:r>
            <a:r>
              <a:rPr lang="fr-FR" sz="2800" b="1" dirty="0" smtClean="0">
                <a:solidFill>
                  <a:schemeClr val="bg1"/>
                </a:solidFill>
              </a:rPr>
              <a:t>? </a:t>
            </a:r>
          </a:p>
          <a:p>
            <a:pPr algn="r"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Comment </a:t>
            </a:r>
            <a:r>
              <a:rPr lang="fr-FR" sz="2800" b="1" dirty="0">
                <a:solidFill>
                  <a:schemeClr val="bg1"/>
                </a:solidFill>
              </a:rPr>
              <a:t>pouvons-nous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nous réconcilier avec </a:t>
            </a:r>
            <a:r>
              <a:rPr lang="fr-FR" sz="2800" b="1" dirty="0">
                <a:solidFill>
                  <a:schemeClr val="bg1"/>
                </a:solidFill>
              </a:rPr>
              <a:t>Lui ?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fr-FR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Regardons </a:t>
            </a:r>
            <a:r>
              <a:rPr lang="fr-FR" sz="2800" b="1" dirty="0">
                <a:solidFill>
                  <a:schemeClr val="bg1"/>
                </a:solidFill>
              </a:rPr>
              <a:t>ce qu’en dit Victor-Loup DENIAU,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un artiste verrier </a:t>
            </a:r>
            <a:r>
              <a:rPr lang="fr-FR" sz="2800" b="1" dirty="0">
                <a:solidFill>
                  <a:schemeClr val="bg1"/>
                </a:solidFill>
              </a:rPr>
              <a:t>sculpteur contemporain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</a:p>
          <a:p>
            <a:pPr algn="r">
              <a:buNone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FR" sz="4200" b="1" dirty="0" smtClean="0">
                <a:solidFill>
                  <a:schemeClr val="bg1"/>
                </a:solidFill>
                <a:latin typeface="Vivaldi" pitchFamily="66" charset="0"/>
              </a:rPr>
              <a:t>Observez </a:t>
            </a:r>
            <a:r>
              <a:rPr lang="fr-FR" sz="4200" b="1" dirty="0" smtClean="0">
                <a:solidFill>
                  <a:schemeClr val="bg1"/>
                </a:solidFill>
                <a:latin typeface="Vivaldi" pitchFamily="66" charset="0"/>
              </a:rPr>
              <a:t>lentement les prochaines diapositives…</a:t>
            </a:r>
            <a:endParaRPr lang="fr-FR" sz="4200" b="1" dirty="0">
              <a:solidFill>
                <a:schemeClr val="bg1"/>
              </a:solidFill>
              <a:latin typeface="Vivaldi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0652282">
            <a:off x="269206" y="6046835"/>
            <a:ext cx="937386" cy="53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300"/>
            <a:ext cx="37020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2"/>
          <p:cNvSpPr>
            <a:spLocks noGrp="1"/>
          </p:cNvSpPr>
          <p:nvPr>
            <p:ph type="title"/>
          </p:nvPr>
        </p:nvSpPr>
        <p:spPr>
          <a:xfrm>
            <a:off x="571472" y="714356"/>
            <a:ext cx="2000264" cy="64294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l"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À haute voix, décrivez ce que vous voyez …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7072330" y="500042"/>
            <a:ext cx="1000132" cy="42862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Couleurs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358082" y="1571612"/>
            <a:ext cx="785818" cy="42862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formes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572264" y="2643182"/>
            <a:ext cx="2286016" cy="35719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différentes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parties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643702" y="4357694"/>
            <a:ext cx="2000264" cy="42862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représentations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578688" cy="462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500306"/>
            <a:ext cx="1028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0042"/>
            <a:ext cx="923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500570"/>
            <a:ext cx="1057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0034" y="5357826"/>
            <a:ext cx="4429156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</a:rPr>
              <a:t>Centre du vitrail : un homme nu, agonisant,  un crucifix sans croix : c’est le corps du supplicié qui forme la croix ; il n’y a ni croix 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ni clous.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72264" y="5072074"/>
            <a:ext cx="22860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Ses pieds sortent d’une masse sombre.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86380" y="3571876"/>
            <a:ext cx="3600000" cy="72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Ses mains sont sans couleur, grisâtres, exsangues, abandonnées.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57818" y="1428735"/>
            <a:ext cx="3600000" cy="72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Son  visage, souffrant, est tourné vers le centre lumineux du vitrail.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/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4052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7158" y="5143512"/>
            <a:ext cx="8643998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</a:rPr>
              <a:t>Haut du vitrail : un rayonnement dessine des  êtres ailés qui émanent du centre.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Plus le regard descend, plus ces êtres ailés se déforment comme des nuages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La rosace de lumière centrale forme comme un personnage sans visage.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Ses deux bras sont terminés par des mains dorées, qui soutiennent fermement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–mais « tendrement »- le crucifié. Sa « robe » rayonnante s’allonge jusqu’au bas du vitrail.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66"/>
            <a:ext cx="3108875" cy="567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000100" y="6000768"/>
            <a:ext cx="750099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Plus le rayonnement s’écarte de son centre, plus les couleurs refroidissent,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passant des jaunes orangés aux bleus sombres, violine-rosés.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/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/>
            </a:r>
            <a:br>
              <a:rPr lang="fr-FR" sz="1800" dirty="0" smtClean="0">
                <a:solidFill>
                  <a:schemeClr val="bg1"/>
                </a:solidFill>
              </a:rPr>
            </a:b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491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285852" y="5572140"/>
            <a:ext cx="678661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Bas du vitrail : Le rayonnement commence à former un autre être ailé,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sorte de dragon dont la gueule ouverte semble vouloir engloutir le crucifié.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F75-5376-4BCF-B20D-93DFB946795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862</Words>
  <Application>Microsoft Office PowerPoint</Application>
  <PresentationFormat>Affichage à l'écran (4:3)</PresentationFormat>
  <Paragraphs>140</Paragraphs>
  <Slides>16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« Qu’est-ce que le sacrement  de la réconciliation pour vous ? »</vt:lpstr>
      <vt:lpstr>Diapositive 3</vt:lpstr>
      <vt:lpstr>Diapositive 4</vt:lpstr>
      <vt:lpstr>À haute voix, décrivez ce que vous voyez …</vt:lpstr>
      <vt:lpstr>                    </vt:lpstr>
      <vt:lpstr>                       </vt:lpstr>
      <vt:lpstr>                      </vt:lpstr>
      <vt:lpstr>               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Accompagner son enfant vers la démarche du pardon</dc:title>
  <dc:creator>Nathalie</dc:creator>
  <cp:lastModifiedBy>Nathalie</cp:lastModifiedBy>
  <cp:revision>138</cp:revision>
  <dcterms:created xsi:type="dcterms:W3CDTF">2021-01-04T09:11:27Z</dcterms:created>
  <dcterms:modified xsi:type="dcterms:W3CDTF">2021-01-21T10:53:45Z</dcterms:modified>
</cp:coreProperties>
</file>