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91" r:id="rId2"/>
    <p:sldId id="256" r:id="rId3"/>
    <p:sldId id="260" r:id="rId4"/>
    <p:sldId id="264" r:id="rId5"/>
    <p:sldId id="259" r:id="rId6"/>
    <p:sldId id="265" r:id="rId7"/>
    <p:sldId id="266" r:id="rId8"/>
    <p:sldId id="258" r:id="rId9"/>
    <p:sldId id="286" r:id="rId10"/>
    <p:sldId id="287" r:id="rId11"/>
    <p:sldId id="269" r:id="rId12"/>
    <p:sldId id="290" r:id="rId13"/>
    <p:sldId id="289" r:id="rId14"/>
    <p:sldId id="283" r:id="rId15"/>
    <p:sldId id="292" r:id="rId16"/>
    <p:sldId id="273" r:id="rId17"/>
    <p:sldId id="270" r:id="rId18"/>
    <p:sldId id="294" r:id="rId19"/>
    <p:sldId id="295" r:id="rId20"/>
  </p:sldIdLst>
  <p:sldSz cx="18288000" cy="10287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Arial Black" pitchFamily="34" charset="0"/>
      <p:bold r:id="rId26"/>
    </p:embeddedFont>
    <p:embeddedFont>
      <p:font typeface="Cambria" pitchFamily="18" charset="0"/>
      <p:regular r:id="rId27"/>
      <p:bold r:id="rId28"/>
      <p:italic r:id="rId29"/>
      <p:boldItalic r:id="rId30"/>
    </p:embeddedFont>
    <p:embeddedFont>
      <p:font typeface="Bookman Old Style" pitchFamily="18" charset="0"/>
      <p:regular r:id="rId31"/>
      <p:bold r:id="rId32"/>
      <p:italic r:id="rId33"/>
      <p:boldItalic r:id="rId34"/>
    </p:embeddedFont>
    <p:embeddedFont>
      <p:font typeface="Georgia" pitchFamily="18" charset="0"/>
      <p:regular r:id="rId35"/>
      <p:bold r:id="rId36"/>
      <p:italic r:id="rId37"/>
      <p:boldItalic r:id="rId38"/>
    </p:embeddedFont>
    <p:embeddedFont>
      <p:font typeface="Lucida Console" pitchFamily="49" charset="0"/>
      <p:regular r:id="rId39"/>
    </p:embeddedFont>
    <p:embeddedFont>
      <p:font typeface="Comic Sans MS" pitchFamily="66" charset="0"/>
      <p:regular r:id="rId40"/>
      <p:bold r:id="rId41"/>
      <p:italic r:id="rId42"/>
      <p:boldItalic r:id="rId43"/>
    </p:embeddedFont>
    <p:embeddedFont>
      <p:font typeface="Source Sans Pro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958" autoAdjust="0"/>
    <p:restoredTop sz="94622" autoAdjust="0"/>
  </p:normalViewPr>
  <p:slideViewPr>
    <p:cSldViewPr>
      <p:cViewPr varScale="1">
        <p:scale>
          <a:sx n="59" d="100"/>
          <a:sy n="59" d="100"/>
        </p:scale>
        <p:origin x="-264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A3B63-FE7F-4B47-9AA9-F26582053119}" type="datetimeFigureOut">
              <a:rPr lang="fr-FR" smtClean="0"/>
              <a:pPr/>
              <a:t>11/03/2021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D51CC-E570-4B0B-B3D2-122CB335081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5874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D51CC-E570-4B0B-B3D2-122CB3350812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78817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D51CC-E570-4B0B-B3D2-122CB3350812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8973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67785-A8F2-42E0-B21F-9AD0EB64B1E7}" type="datetime1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270A-B20C-450C-A2D1-28B9CF799E57}" type="datetime1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2F75F-2449-47F2-80DB-00D0FE7B6522}" type="datetime1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5D28-2E62-4E58-B00E-1182B815472E}" type="datetime1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E204C-81E9-46F4-9F84-7A2E52013902}" type="datetime1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56CA-27E0-4354-8306-725BC4880E5F}" type="datetime1">
              <a:rPr lang="en-US" smtClean="0"/>
              <a:pPr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E50F9-8D33-45F6-8846-B0A329E74A12}" type="datetime1">
              <a:rPr lang="en-US" smtClean="0"/>
              <a:pPr/>
              <a:t>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66442-D8DA-44A5-9623-1542F222E130}" type="datetime1">
              <a:rPr lang="en-US" smtClean="0"/>
              <a:pPr/>
              <a:t>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33B-40A6-414B-925B-8DB06DC4D891}" type="datetime1">
              <a:rPr lang="en-US" smtClean="0"/>
              <a:pPr/>
              <a:t>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D8E1-B3C0-4AF6-A280-C03C90938A0A}" type="datetime1">
              <a:rPr lang="en-US" smtClean="0"/>
              <a:pPr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279A-C625-4EAA-9982-74B18FB4BFA5}" type="datetime1">
              <a:rPr lang="en-US" smtClean="0"/>
              <a:pPr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E308-2659-4F86-BA04-08E7DDB72295}" type="datetime1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obule.org/video/le-lavement-des-pieds-jn-13-1-15/366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6611600" y="9639300"/>
            <a:ext cx="457200" cy="381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fld id="{B6F15528-21DE-4FAA-801E-634DDDAF4B2B}" type="slidenum">
              <a:rPr lang="en-US" sz="1800" smtClean="0">
                <a:solidFill>
                  <a:schemeClr val="accent4">
                    <a:lumMod val="50000"/>
                  </a:schemeClr>
                </a:solidFill>
              </a:rPr>
              <a:pPr/>
              <a:t>1</a:t>
            </a:fld>
            <a:endParaRPr lang="en-US" sz="180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989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64293" y="335603"/>
            <a:ext cx="17483214" cy="6467951"/>
          </a:xfrm>
          <a:prstGeom prst="rect">
            <a:avLst/>
          </a:prstGeom>
          <a:solidFill>
            <a:srgbClr val="FEFFF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34"/>
          <a:stretch/>
        </p:blipFill>
        <p:spPr>
          <a:xfrm>
            <a:off x="1752600" y="512337"/>
            <a:ext cx="4800600" cy="44943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624832" y="5125935"/>
            <a:ext cx="6096000" cy="1156879"/>
            <a:chOff x="0" y="378283"/>
            <a:chExt cx="6496649" cy="101544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378283"/>
              <a:ext cx="6496649" cy="531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5400" spc="340" dirty="0">
                  <a:solidFill>
                    <a:schemeClr val="accent4">
                      <a:lumMod val="50000"/>
                    </a:schemeClr>
                  </a:solidFill>
                </a:rPr>
                <a:t>Les </a:t>
              </a:r>
              <a:r>
                <a:rPr lang="en-US" sz="5400" spc="340" dirty="0" err="1">
                  <a:solidFill>
                    <a:schemeClr val="accent4">
                      <a:lumMod val="50000"/>
                    </a:schemeClr>
                  </a:solidFill>
                </a:rPr>
                <a:t>Noces</a:t>
              </a:r>
              <a:r>
                <a:rPr lang="en-US" sz="5400" spc="340" dirty="0">
                  <a:solidFill>
                    <a:schemeClr val="accent4">
                      <a:lumMod val="50000"/>
                    </a:schemeClr>
                  </a:solidFill>
                </a:rPr>
                <a:t> de Cana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25805"/>
              <a:ext cx="6496649" cy="467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 dirty="0" err="1" smtClean="0">
                  <a:solidFill>
                    <a:schemeClr val="accent4">
                      <a:lumMod val="50000"/>
                    </a:schemeClr>
                  </a:solidFill>
                  <a:latin typeface="Source Sans Pro"/>
                </a:rPr>
                <a:t>Jn</a:t>
              </a:r>
              <a:r>
                <a:rPr lang="en-US" sz="3000" spc="30" dirty="0" smtClean="0">
                  <a:solidFill>
                    <a:schemeClr val="accent4">
                      <a:lumMod val="50000"/>
                    </a:schemeClr>
                  </a:solidFill>
                  <a:latin typeface="Source Sans Pro"/>
                </a:rPr>
                <a:t> </a:t>
              </a:r>
              <a:r>
                <a:rPr lang="en-US" sz="3000" spc="30" dirty="0">
                  <a:solidFill>
                    <a:schemeClr val="accent4">
                      <a:lumMod val="50000"/>
                    </a:schemeClr>
                  </a:solidFill>
                  <a:latin typeface="Source Sans Pro"/>
                </a:rPr>
                <a:t>2</a:t>
              </a:r>
              <a:r>
                <a:rPr lang="en-US" sz="3000" spc="30" dirty="0" smtClean="0">
                  <a:solidFill>
                    <a:schemeClr val="accent4">
                      <a:lumMod val="50000"/>
                    </a:schemeClr>
                  </a:solidFill>
                  <a:latin typeface="Source Sans Pro"/>
                </a:rPr>
                <a:t>, 1-11</a:t>
              </a:r>
              <a:endParaRPr lang="en-US" sz="3000" spc="30" dirty="0">
                <a:solidFill>
                  <a:schemeClr val="accent4">
                    <a:lumMod val="50000"/>
                  </a:schemeClr>
                </a:solidFill>
                <a:latin typeface="Source Sans Pro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195481" y="5101279"/>
            <a:ext cx="4067423" cy="1282421"/>
            <a:chOff x="-565631" y="-61450"/>
            <a:chExt cx="7925218" cy="1709894"/>
          </a:xfrm>
        </p:grpSpPr>
        <p:sp>
          <p:nvSpPr>
            <p:cNvPr id="14" name="TextBox 14"/>
            <p:cNvSpPr txBox="1"/>
            <p:nvPr/>
          </p:nvSpPr>
          <p:spPr>
            <a:xfrm>
              <a:off x="-565631" y="-61450"/>
              <a:ext cx="7925218" cy="808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5400" spc="340" dirty="0" err="1" smtClean="0">
                  <a:solidFill>
                    <a:schemeClr val="accent4">
                      <a:lumMod val="50000"/>
                    </a:schemeClr>
                  </a:solidFill>
                </a:rPr>
                <a:t>L’aveugle</a:t>
              </a:r>
              <a:r>
                <a:rPr lang="en-US" sz="5400" spc="34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5400" spc="340" dirty="0" smtClean="0">
                  <a:solidFill>
                    <a:schemeClr val="accent4">
                      <a:lumMod val="50000"/>
                    </a:schemeClr>
                  </a:solidFill>
                </a:rPr>
                <a:t>né</a:t>
              </a:r>
              <a:endParaRPr lang="en-US" sz="5400" spc="34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37651"/>
              <a:ext cx="6496649" cy="710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 dirty="0" err="1" smtClean="0">
                  <a:solidFill>
                    <a:schemeClr val="accent4">
                      <a:lumMod val="50000"/>
                    </a:schemeClr>
                  </a:solidFill>
                  <a:latin typeface="Source Sans Pro"/>
                </a:rPr>
                <a:t>Jn</a:t>
              </a:r>
              <a:r>
                <a:rPr lang="en-US" sz="3000" spc="30" dirty="0" smtClean="0">
                  <a:solidFill>
                    <a:schemeClr val="accent4">
                      <a:lumMod val="50000"/>
                    </a:schemeClr>
                  </a:solidFill>
                  <a:latin typeface="Source Sans Pro"/>
                </a:rPr>
                <a:t> 9, 1-7</a:t>
              </a:r>
              <a:endParaRPr lang="en-US" sz="3000" spc="30" dirty="0">
                <a:solidFill>
                  <a:schemeClr val="accent4">
                    <a:lumMod val="50000"/>
                  </a:schemeClr>
                </a:solidFill>
                <a:latin typeface="Source Sans Pro"/>
              </a:endParaRPr>
            </a:p>
          </p:txBody>
        </p:sp>
      </p:grpSp>
      <p:pic>
        <p:nvPicPr>
          <p:cNvPr id="22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59"/>
          <a:stretch/>
        </p:blipFill>
        <p:spPr>
          <a:xfrm>
            <a:off x="8686800" y="512337"/>
            <a:ext cx="7543800" cy="42995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42878" y="6715136"/>
            <a:ext cx="16573560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Ainsi, quand Jésus lave les pieds de ses disciples, il continue à faire ce qu’il a fait toute sa vie, c’est-à-dire à aimer  les hommes en se faisant serviteur. </a:t>
            </a:r>
          </a:p>
          <a:p>
            <a:pPr algn="just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Ce jour là, quand il a fini de laver les pieds de ses disciples, que leur demande-t-il encore ?</a:t>
            </a:r>
          </a:p>
          <a:p>
            <a:pPr algn="just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 A ton avis, Jésus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</a:rPr>
              <a:t>veut-il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 que nous nous lavions les pieds les uns aux autres , ou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</a:rPr>
              <a:t>veut-il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 nous dire autre chose?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42944" y="8715400"/>
            <a:ext cx="1584960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4">
                    <a:lumMod val="50000"/>
                  </a:schemeClr>
                </a:solidFill>
              </a:rPr>
              <a:t>Écris ta réponse dans ton livret p. 28 « Quand Jésus nous dit ces mots, il nous demande</a:t>
            </a:r>
            <a:r>
              <a:rPr lang="fr-FR" sz="3200" b="1" dirty="0" smtClean="0">
                <a:solidFill>
                  <a:schemeClr val="accent4">
                    <a:lumMod val="50000"/>
                  </a:schemeClr>
                </a:solidFill>
              </a:rPr>
              <a:t>… » </a:t>
            </a:r>
            <a:endParaRPr lang="fr-FR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373600" y="9387188"/>
            <a:ext cx="473907" cy="34464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600">
                <a:solidFill>
                  <a:schemeClr val="accent4">
                    <a:lumMod val="50000"/>
                  </a:schemeClr>
                </a:solidFill>
              </a:rPr>
              <a:pPr/>
              <a:t>10</a:t>
            </a:fld>
            <a:endParaRPr lang="en-US" sz="160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20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07674" y="495300"/>
            <a:ext cx="10407926" cy="9372600"/>
          </a:xfrm>
          <a:prstGeom prst="rect">
            <a:avLst/>
          </a:prstGeom>
          <a:solidFill>
            <a:srgbClr val="D9C1BB"/>
          </a:solidFill>
        </p:spPr>
      </p:sp>
      <p:sp>
        <p:nvSpPr>
          <p:cNvPr id="9" name="TextBox 9"/>
          <p:cNvSpPr txBox="1"/>
          <p:nvPr/>
        </p:nvSpPr>
        <p:spPr>
          <a:xfrm>
            <a:off x="6315614" y="2688610"/>
            <a:ext cx="4397111" cy="4985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0" spc="72" dirty="0" err="1" smtClean="0">
                <a:solidFill>
                  <a:srgbClr val="FEFFF8"/>
                </a:solidFill>
                <a:latin typeface="+mj-lt"/>
              </a:rPr>
              <a:t>Mère</a:t>
            </a:r>
            <a:r>
              <a:rPr lang="en-US" sz="5400" spc="72" dirty="0" smtClean="0">
                <a:solidFill>
                  <a:srgbClr val="FEFFF8"/>
                </a:solidFill>
                <a:latin typeface="+mj-lt"/>
              </a:rPr>
              <a:t> Teresa,</a:t>
            </a:r>
          </a:p>
          <a:p>
            <a:r>
              <a:rPr lang="en-US" sz="5400" spc="72" dirty="0" err="1">
                <a:solidFill>
                  <a:srgbClr val="FEFFF8"/>
                </a:solidFill>
                <a:latin typeface="+mj-lt"/>
              </a:rPr>
              <a:t>u</a:t>
            </a:r>
            <a:r>
              <a:rPr lang="en-US" sz="5400" spc="72" dirty="0" err="1" smtClean="0">
                <a:solidFill>
                  <a:srgbClr val="FEFFF8"/>
                </a:solidFill>
                <a:latin typeface="+mj-lt"/>
              </a:rPr>
              <a:t>ne</a:t>
            </a:r>
            <a:r>
              <a:rPr lang="en-US" sz="5400" spc="72" dirty="0" smtClean="0">
                <a:solidFill>
                  <a:srgbClr val="FEFFF8"/>
                </a:solidFill>
                <a:latin typeface="+mj-lt"/>
              </a:rPr>
              <a:t> vie </a:t>
            </a:r>
            <a:r>
              <a:rPr lang="en-US" sz="5400" spc="72" dirty="0" err="1" smtClean="0">
                <a:solidFill>
                  <a:srgbClr val="FEFFF8"/>
                </a:solidFill>
                <a:latin typeface="+mj-lt"/>
              </a:rPr>
              <a:t>donnée</a:t>
            </a:r>
            <a:r>
              <a:rPr lang="en-US" sz="5400" spc="72" dirty="0" smtClean="0">
                <a:solidFill>
                  <a:srgbClr val="FEFFF8"/>
                </a:solidFill>
                <a:latin typeface="+mj-lt"/>
              </a:rPr>
              <a:t> au service des plus </a:t>
            </a:r>
            <a:r>
              <a:rPr lang="en-US" sz="5400" spc="72" dirty="0" err="1" smtClean="0">
                <a:solidFill>
                  <a:srgbClr val="FEFFF8"/>
                </a:solidFill>
                <a:latin typeface="+mj-lt"/>
              </a:rPr>
              <a:t>malheureux</a:t>
            </a:r>
            <a:r>
              <a:rPr lang="en-US" sz="5400" spc="72" dirty="0" smtClean="0">
                <a:solidFill>
                  <a:srgbClr val="FEFFF8"/>
                </a:solidFill>
                <a:latin typeface="+mj-lt"/>
              </a:rPr>
              <a:t>.</a:t>
            </a:r>
            <a:endParaRPr lang="en-US" sz="5400" spc="72" dirty="0">
              <a:solidFill>
                <a:srgbClr val="FEFFF8"/>
              </a:solidFill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201400" y="809367"/>
            <a:ext cx="6301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accent2">
                    <a:lumMod val="50000"/>
                  </a:schemeClr>
                </a:solidFill>
              </a:rPr>
              <a:t>A Calcutta, Mère Teresa a mis en pratique ce que Jésus nous invite à faire. 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400" y="2234287"/>
            <a:ext cx="6217919" cy="54864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1201400" y="8191500"/>
            <a:ext cx="6019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2">
                    <a:lumMod val="50000"/>
                  </a:schemeClr>
                </a:solidFill>
              </a:rPr>
              <a:t>Regarde dans ton livre Théo Benjamin </a:t>
            </a:r>
            <a:endParaRPr lang="fr-FR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</a:rPr>
              <a:t>page 106-107 et lis la BD.</a:t>
            </a:r>
          </a:p>
          <a:p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1042" t="7037" r="11042" b="3333"/>
          <a:stretch/>
        </p:blipFill>
        <p:spPr>
          <a:xfrm>
            <a:off x="359385" y="1485900"/>
            <a:ext cx="5502565" cy="723706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16002000" y="6591300"/>
            <a:ext cx="152400" cy="76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6992600" y="9240043"/>
            <a:ext cx="544070" cy="475457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600">
                <a:solidFill>
                  <a:schemeClr val="accent4">
                    <a:lumMod val="50000"/>
                  </a:schemeClr>
                </a:solidFill>
              </a:rPr>
              <a:pPr/>
              <a:t>11</a:t>
            </a:fld>
            <a:endParaRPr lang="en-US" sz="160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13613" y="331232"/>
            <a:ext cx="6647026" cy="6641068"/>
          </a:xfrm>
          <a:prstGeom prst="rect">
            <a:avLst/>
          </a:prstGeom>
          <a:solidFill>
            <a:srgbClr val="D9C1BB"/>
          </a:solidFill>
        </p:spPr>
      </p:sp>
      <p:sp>
        <p:nvSpPr>
          <p:cNvPr id="12" name="ZoneTexte 11"/>
          <p:cNvSpPr txBox="1"/>
          <p:nvPr/>
        </p:nvSpPr>
        <p:spPr>
          <a:xfrm>
            <a:off x="811548" y="647700"/>
            <a:ext cx="57416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accent2">
                    <a:lumMod val="50000"/>
                  </a:schemeClr>
                </a:solidFill>
              </a:rPr>
              <a:t>A partir de la BD, peux-tu dire quels sont les gestes que fait Mère Teresa :</a:t>
            </a:r>
            <a:endParaRPr lang="fr-FR" sz="3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52000" y="2417978"/>
            <a:ext cx="59702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accent3">
                    <a:lumMod val="50000"/>
                  </a:schemeClr>
                </a:solidFill>
              </a:rPr>
              <a:t>Elle donne du riz à ceux qui n’ont rien.</a:t>
            </a:r>
          </a:p>
          <a:p>
            <a:endParaRPr lang="fr-FR" sz="28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fr-FR" sz="2800" dirty="0" smtClean="0">
                <a:solidFill>
                  <a:schemeClr val="accent3">
                    <a:lumMod val="50000"/>
                  </a:schemeClr>
                </a:solidFill>
              </a:rPr>
              <a:t>Elle soigne, elle nourrit, elle lave et accompagne les malades.</a:t>
            </a:r>
          </a:p>
          <a:p>
            <a:endParaRPr lang="fr-FR" sz="28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fr-FR" sz="2800" dirty="0" smtClean="0">
                <a:solidFill>
                  <a:schemeClr val="accent3">
                    <a:lumMod val="50000"/>
                  </a:schemeClr>
                </a:solidFill>
              </a:rPr>
              <a:t>Elle recueille les enfants abandonnés, elle apporte la joie par son sourire.</a:t>
            </a:r>
          </a:p>
          <a:p>
            <a:endParaRPr lang="fr-FR" sz="28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fr-FR" sz="2800" dirty="0" smtClean="0">
                <a:solidFill>
                  <a:schemeClr val="accent3">
                    <a:lumMod val="50000"/>
                  </a:schemeClr>
                </a:solidFill>
              </a:rPr>
              <a:t>Comme Jésus, elle donne l’exemple et entraîne du monde à sa suite.</a:t>
            </a:r>
            <a:endParaRPr lang="fr-FR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b="45556"/>
          <a:stretch/>
        </p:blipFill>
        <p:spPr>
          <a:xfrm>
            <a:off x="170026" y="7095983"/>
            <a:ext cx="6934200" cy="2840219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9026" y="308372"/>
            <a:ext cx="10815094" cy="4825195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65" r="5978"/>
          <a:stretch/>
        </p:blipFill>
        <p:spPr>
          <a:xfrm>
            <a:off x="7299026" y="5136862"/>
            <a:ext cx="5830955" cy="479934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03"/>
          <a:stretch/>
        </p:blipFill>
        <p:spPr>
          <a:xfrm>
            <a:off x="13129981" y="5136862"/>
            <a:ext cx="4950131" cy="4799340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17546712" y="9493181"/>
            <a:ext cx="533400" cy="462833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600">
                <a:solidFill>
                  <a:schemeClr val="accent4">
                    <a:lumMod val="50000"/>
                  </a:schemeClr>
                </a:solidFill>
              </a:rPr>
              <a:pPr/>
              <a:t>12</a:t>
            </a:fld>
            <a:endParaRPr lang="en-US" sz="160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420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37684" y="2477842"/>
            <a:ext cx="7306410" cy="1490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en-US" sz="7200" spc="72" dirty="0">
              <a:solidFill>
                <a:srgbClr val="FEFFF8"/>
              </a:solidFill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575328" y="-177958"/>
            <a:ext cx="9347160" cy="10815644"/>
          </a:xfrm>
          <a:prstGeom prst="rect">
            <a:avLst/>
          </a:prstGeom>
          <a:solidFill>
            <a:srgbClr val="FEFFF8"/>
          </a:solidFill>
        </p:spPr>
      </p:sp>
      <p:sp>
        <p:nvSpPr>
          <p:cNvPr id="8" name="TextBox 8"/>
          <p:cNvSpPr txBox="1"/>
          <p:nvPr/>
        </p:nvSpPr>
        <p:spPr>
          <a:xfrm>
            <a:off x="9803970" y="6383699"/>
            <a:ext cx="4444938" cy="2769989"/>
          </a:xfrm>
          <a:prstGeom prst="rect">
            <a:avLst/>
          </a:prstGeom>
        </p:spPr>
        <p:style>
          <a:lnRef idx="2">
            <a:schemeClr val="accent2"/>
          </a:lnRef>
          <a:fillRef idx="1001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3600" dirty="0" smtClean="0">
                <a:solidFill>
                  <a:schemeClr val="tx2"/>
                </a:solidFill>
              </a:rPr>
              <a:t>Lis la </a:t>
            </a:r>
            <a:r>
              <a:rPr lang="fr-FR" sz="3600" dirty="0">
                <a:solidFill>
                  <a:schemeClr val="tx2"/>
                </a:solidFill>
              </a:rPr>
              <a:t>prière </a:t>
            </a:r>
            <a:endParaRPr lang="fr-FR" sz="3600" dirty="0" smtClean="0">
              <a:solidFill>
                <a:schemeClr val="tx2"/>
              </a:solidFill>
            </a:endParaRPr>
          </a:p>
          <a:p>
            <a:pPr algn="ctr"/>
            <a:r>
              <a:rPr lang="fr-FR" sz="3600" dirty="0" smtClean="0">
                <a:solidFill>
                  <a:schemeClr val="tx2"/>
                </a:solidFill>
              </a:rPr>
              <a:t>des </a:t>
            </a:r>
            <a:r>
              <a:rPr lang="fr-FR" sz="3600" dirty="0">
                <a:solidFill>
                  <a:schemeClr val="tx2"/>
                </a:solidFill>
              </a:rPr>
              <a:t>sœurs de la charité  p. 28 de ton livret « Devenez ce que vous recevez ».</a:t>
            </a:r>
            <a:endParaRPr lang="fr-FR" sz="36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6367" y="311341"/>
            <a:ext cx="1945845" cy="183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39530" y="335237"/>
            <a:ext cx="2457945" cy="183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97475" y="314027"/>
            <a:ext cx="2501732" cy="9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28523" y="1097947"/>
            <a:ext cx="4370684" cy="102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76789" y="2179914"/>
            <a:ext cx="3414023" cy="174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04005" y="2154810"/>
            <a:ext cx="3471826" cy="75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83603" y="3957293"/>
            <a:ext cx="1954473" cy="108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500823" y="2977793"/>
            <a:ext cx="2394767" cy="20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947391" y="2932972"/>
            <a:ext cx="2451816" cy="101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909455" y="3959114"/>
            <a:ext cx="2477771" cy="102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 descr="http://www.idees-cate.com/files/images-max/mereteresa2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346061" y="279673"/>
            <a:ext cx="7301531" cy="4950191"/>
          </a:xfrm>
          <a:prstGeom prst="rect">
            <a:avLst/>
          </a:prstGeom>
          <a:noFill/>
        </p:spPr>
      </p:pic>
      <p:sp>
        <p:nvSpPr>
          <p:cNvPr id="21" name="ZoneTexte 20"/>
          <p:cNvSpPr txBox="1"/>
          <p:nvPr/>
        </p:nvSpPr>
        <p:spPr>
          <a:xfrm>
            <a:off x="1060499" y="559338"/>
            <a:ext cx="7510694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 smtClean="0">
                <a:solidFill>
                  <a:schemeClr val="accent2">
                    <a:lumMod val="50000"/>
                  </a:schemeClr>
                </a:solidFill>
              </a:rPr>
              <a:t>Clique autant de fois que nécessaire pour trouver  le secret de la joie de Mère Teresa</a:t>
            </a:r>
            <a:endParaRPr lang="fr-FR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7429500"/>
            <a:ext cx="5867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tx2"/>
                </a:solidFill>
              </a:rPr>
              <a:t>Retrouve les conseils de Mère </a:t>
            </a:r>
            <a:r>
              <a:rPr lang="fr-FR" sz="3600" b="1" dirty="0" smtClean="0">
                <a:solidFill>
                  <a:schemeClr val="tx2"/>
                </a:solidFill>
              </a:rPr>
              <a:t>Teresa </a:t>
            </a:r>
            <a:r>
              <a:rPr lang="fr-FR" sz="3600" b="1" dirty="0">
                <a:solidFill>
                  <a:schemeClr val="tx2"/>
                </a:solidFill>
              </a:rPr>
              <a:t>dans Théo Benjamin </a:t>
            </a:r>
            <a:endParaRPr lang="fr-FR" sz="3600" b="1" dirty="0" smtClean="0">
              <a:solidFill>
                <a:schemeClr val="tx2"/>
              </a:solidFill>
            </a:endParaRPr>
          </a:p>
          <a:p>
            <a:pPr algn="just"/>
            <a:r>
              <a:rPr lang="fr-FR" sz="3600" b="1" dirty="0" smtClean="0">
                <a:solidFill>
                  <a:schemeClr val="tx2"/>
                </a:solidFill>
              </a:rPr>
              <a:t>page 106 en lisant les textes autour la BD.</a:t>
            </a:r>
            <a:endParaRPr lang="fr-FR" sz="3600" dirty="0"/>
          </a:p>
        </p:txBody>
      </p:sp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3550426" y="5561056"/>
            <a:ext cx="1396965" cy="38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6163" y="2179914"/>
            <a:ext cx="6794528" cy="509589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5" cstate="print"/>
          <a:srcRect l="10768" t="39259" r="68721" b="30154"/>
          <a:stretch/>
        </p:blipFill>
        <p:spPr>
          <a:xfrm>
            <a:off x="14285733" y="5618130"/>
            <a:ext cx="4338294" cy="447836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2254205" y="9636757"/>
            <a:ext cx="468641" cy="48342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600">
                <a:solidFill>
                  <a:schemeClr val="accent4">
                    <a:lumMod val="50000"/>
                  </a:schemeClr>
                </a:solidFill>
              </a:rPr>
              <a:pPr/>
              <a:t>13</a:t>
            </a:fld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05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2400" y="1028696"/>
            <a:ext cx="17827862" cy="6841503"/>
          </a:xfrm>
          <a:prstGeom prst="rect">
            <a:avLst/>
          </a:prstGeom>
          <a:solidFill>
            <a:srgbClr val="D9C1BB"/>
          </a:solidFill>
        </p:spPr>
      </p:sp>
      <p:sp>
        <p:nvSpPr>
          <p:cNvPr id="5" name="TextBox 5"/>
          <p:cNvSpPr txBox="1"/>
          <p:nvPr/>
        </p:nvSpPr>
        <p:spPr>
          <a:xfrm>
            <a:off x="8957762" y="1341516"/>
            <a:ext cx="5758402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25"/>
              </a:lnSpc>
            </a:pPr>
            <a:r>
              <a:rPr lang="en-US" sz="4800" b="1" spc="110" dirty="0" smtClean="0">
                <a:solidFill>
                  <a:srgbClr val="FEFFF8"/>
                </a:solidFill>
              </a:rPr>
              <a:t>Page 28 de ton </a:t>
            </a:r>
            <a:r>
              <a:rPr lang="en-US" sz="4800" b="1" spc="110" dirty="0" err="1" smtClean="0">
                <a:solidFill>
                  <a:srgbClr val="FEFFF8"/>
                </a:solidFill>
              </a:rPr>
              <a:t>livret</a:t>
            </a:r>
            <a:r>
              <a:rPr lang="en-US" sz="4800" b="1" spc="110" dirty="0" smtClean="0">
                <a:solidFill>
                  <a:srgbClr val="FEFFF8"/>
                </a:solidFill>
              </a:rPr>
              <a:t> </a:t>
            </a:r>
            <a:r>
              <a:rPr lang="en-US" sz="4800" b="1" spc="110" dirty="0" err="1" smtClean="0">
                <a:solidFill>
                  <a:srgbClr val="FEFFF8"/>
                </a:solidFill>
              </a:rPr>
              <a:t>réponds</a:t>
            </a:r>
            <a:r>
              <a:rPr lang="en-US" sz="4800" b="1" spc="110" dirty="0" smtClean="0">
                <a:solidFill>
                  <a:srgbClr val="FEFFF8"/>
                </a:solidFill>
              </a:rPr>
              <a:t> à la question de </a:t>
            </a:r>
            <a:r>
              <a:rPr lang="en-US" sz="4800" b="1" spc="110" dirty="0" err="1" smtClean="0">
                <a:solidFill>
                  <a:srgbClr val="FEFFF8"/>
                </a:solidFill>
              </a:rPr>
              <a:t>Jésus</a:t>
            </a:r>
            <a:r>
              <a:rPr lang="en-US" sz="4800" b="1" spc="110" dirty="0" smtClean="0">
                <a:solidFill>
                  <a:srgbClr val="FEFFF8"/>
                </a:solidFill>
              </a:rPr>
              <a:t>.</a:t>
            </a:r>
            <a:endParaRPr lang="en-US" sz="4800" b="1" spc="110" dirty="0">
              <a:solidFill>
                <a:srgbClr val="FEFFF8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5887" t="3333" r="11529"/>
          <a:stretch/>
        </p:blipFill>
        <p:spPr>
          <a:xfrm>
            <a:off x="990600" y="1419506"/>
            <a:ext cx="7476180" cy="60598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b="30055"/>
          <a:stretch/>
        </p:blipFill>
        <p:spPr>
          <a:xfrm>
            <a:off x="11049000" y="3887445"/>
            <a:ext cx="4785560" cy="3347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26000" t="69000" r="29000"/>
          <a:stretch/>
        </p:blipFill>
        <p:spPr>
          <a:xfrm rot="2135088">
            <a:off x="5187573" y="7945660"/>
            <a:ext cx="2057400" cy="1417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26000" t="69000" r="29000"/>
          <a:stretch/>
        </p:blipFill>
        <p:spPr>
          <a:xfrm rot="1860358">
            <a:off x="599063" y="8251818"/>
            <a:ext cx="2057400" cy="1417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26000" t="69000" r="29000"/>
          <a:stretch/>
        </p:blipFill>
        <p:spPr>
          <a:xfrm rot="1884420">
            <a:off x="9319916" y="8289521"/>
            <a:ext cx="2057400" cy="1417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26000" t="69000" r="29000"/>
          <a:stretch/>
        </p:blipFill>
        <p:spPr>
          <a:xfrm rot="1768800">
            <a:off x="12252982" y="7318770"/>
            <a:ext cx="2057400" cy="1417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26000" t="69000" r="29000"/>
          <a:stretch/>
        </p:blipFill>
        <p:spPr>
          <a:xfrm>
            <a:off x="15255216" y="2750876"/>
            <a:ext cx="1492180" cy="1027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/>
          <a:srcRect l="26000" t="69000" r="29000"/>
          <a:stretch/>
        </p:blipFill>
        <p:spPr>
          <a:xfrm>
            <a:off x="16240274" y="1721070"/>
            <a:ext cx="976608" cy="672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373600" y="9227254"/>
            <a:ext cx="421778" cy="41204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600">
                <a:solidFill>
                  <a:schemeClr val="accent4">
                    <a:lumMod val="50000"/>
                  </a:schemeClr>
                </a:solidFill>
              </a:rPr>
              <a:pPr/>
              <a:t>14</a:t>
            </a:fld>
            <a:endParaRPr lang="en-US" sz="160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58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6992600" y="9029700"/>
            <a:ext cx="533400" cy="46355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600">
                <a:solidFill>
                  <a:schemeClr val="accent4">
                    <a:lumMod val="50000"/>
                  </a:schemeClr>
                </a:solidFill>
              </a:rPr>
              <a:pPr/>
              <a:t>15</a:t>
            </a:fld>
            <a:endParaRPr lang="en-US" sz="160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9068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t="16842" r="16199" b="16842"/>
          <a:stretch/>
        </p:blipFill>
        <p:spPr>
          <a:xfrm>
            <a:off x="11391287" y="0"/>
            <a:ext cx="6896713" cy="819157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4384" y="7930558"/>
            <a:ext cx="18721569" cy="2334941"/>
          </a:xfrm>
          <a:prstGeom prst="rect">
            <a:avLst/>
          </a:prstGeom>
          <a:solidFill>
            <a:srgbClr val="FEFFF8"/>
          </a:solidFill>
        </p:spPr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288" y="6405692"/>
            <a:ext cx="5286605" cy="357175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76562" y="1781654"/>
            <a:ext cx="8810204" cy="44012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800" b="1" dirty="0" smtClean="0">
                <a:solidFill>
                  <a:schemeClr val="accent4">
                    <a:lumMod val="50000"/>
                  </a:schemeClr>
                </a:solidFill>
              </a:rPr>
              <a:t>« Après leur avoir lavé les pieds, Jésus reprit son vêtement et se remit à table. Il leur dit alors : « Comprenez-vous ce que je viens de faire ? </a:t>
            </a:r>
            <a:endParaRPr lang="fr-FR" sz="28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fr-FR" sz="2800" b="1" dirty="0" smtClean="0">
                <a:solidFill>
                  <a:schemeClr val="accent4">
                    <a:lumMod val="50000"/>
                  </a:schemeClr>
                </a:solidFill>
              </a:rPr>
              <a:t>Vous m’appelez « Maître » et « Seigneur », et vous avez raison, car je le suis.</a:t>
            </a:r>
          </a:p>
          <a:p>
            <a:pPr algn="just"/>
            <a:r>
              <a:rPr lang="fr-FR" sz="2800" b="1" dirty="0" smtClean="0">
                <a:solidFill>
                  <a:schemeClr val="accent4">
                    <a:lumMod val="50000"/>
                  </a:schemeClr>
                </a:solidFill>
              </a:rPr>
              <a:t>Si donc moi, le Seigneur et le Maître, je vous ai lavé les pieds, vous aussi vous devez vous laver les pieds les uns aux autres.</a:t>
            </a:r>
          </a:p>
          <a:p>
            <a:pPr algn="just"/>
            <a:r>
              <a:rPr lang="fr-FR" sz="2800" b="1" dirty="0" smtClean="0">
                <a:solidFill>
                  <a:schemeClr val="accent4">
                    <a:lumMod val="50000"/>
                  </a:schemeClr>
                </a:solidFill>
              </a:rPr>
              <a:t>C’est un exemple que je vous ai donné afin que vous fassiez, vous aussi, comme j’ai fait pour vous. »</a:t>
            </a:r>
            <a:endParaRPr lang="fr-FR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1728802" y="446925"/>
            <a:ext cx="7705723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0"/>
              </a:lnSpc>
            </a:pPr>
            <a:r>
              <a:rPr lang="en-US" sz="6000" spc="120" dirty="0" smtClean="0">
                <a:solidFill>
                  <a:srgbClr val="FEFFF8"/>
                </a:solidFill>
                <a:latin typeface="+mj-lt"/>
              </a:rPr>
              <a:t>Temps de </a:t>
            </a:r>
            <a:r>
              <a:rPr lang="en-US" sz="6000" spc="120" dirty="0" err="1" smtClean="0">
                <a:solidFill>
                  <a:srgbClr val="FEFFF8"/>
                </a:solidFill>
                <a:latin typeface="+mj-lt"/>
              </a:rPr>
              <a:t>prière</a:t>
            </a:r>
            <a:endParaRPr lang="en-US" sz="6000" spc="120" dirty="0">
              <a:solidFill>
                <a:srgbClr val="FEFFF8"/>
              </a:solidFill>
              <a:latin typeface="+mj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715000" y="8405532"/>
            <a:ext cx="11963400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  <a:t>Chaque fois que nous nous rassemblons pour l’Eucharistie, nous nous souvenons que Jésus est le serviteur et nous trouvons la force de faire comme lui, pour être serviteur à notre tour.</a:t>
            </a:r>
            <a:endParaRPr lang="fr-FR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17754600" y="9403568"/>
            <a:ext cx="533400" cy="46355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600">
                <a:solidFill>
                  <a:schemeClr val="accent4">
                    <a:lumMod val="50000"/>
                  </a:schemeClr>
                </a:solidFill>
              </a:rPr>
              <a:pPr/>
              <a:t>16</a:t>
            </a:fld>
            <a:endParaRPr lang="en-US" sz="160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30000"/>
          <a:stretch/>
        </p:blipFill>
        <p:spPr>
          <a:xfrm>
            <a:off x="13487400" y="0"/>
            <a:ext cx="4800600" cy="10287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62200" y="480685"/>
            <a:ext cx="9601200" cy="93256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600" dirty="0" smtClean="0"/>
              <a:t>*</a:t>
            </a:r>
            <a:r>
              <a:rPr lang="fr-FR" sz="3000" dirty="0" smtClean="0"/>
              <a:t>Au nom du Père</a:t>
            </a:r>
            <a:br>
              <a:rPr lang="fr-FR" sz="3000" dirty="0" smtClean="0"/>
            </a:br>
            <a:r>
              <a:rPr lang="fr-FR" sz="3000" dirty="0" smtClean="0"/>
              <a:t>Main sur le front, je pense à Dieu, Le tout Amour.</a:t>
            </a:r>
            <a:br>
              <a:rPr lang="fr-FR" sz="3000" dirty="0" smtClean="0"/>
            </a:br>
            <a:r>
              <a:rPr lang="fr-FR" sz="3000" dirty="0" smtClean="0"/>
              <a:t>Comme un père plein de tendresse, </a:t>
            </a:r>
          </a:p>
          <a:p>
            <a:r>
              <a:rPr lang="fr-FR" sz="3000" dirty="0" smtClean="0"/>
              <a:t>il accompagne, il porte, il protège...</a:t>
            </a:r>
            <a:br>
              <a:rPr lang="fr-FR" sz="3000" dirty="0" smtClean="0"/>
            </a:br>
            <a:r>
              <a:rPr lang="fr-FR" sz="3000" dirty="0" smtClean="0"/>
              <a:t>Lorsque je tombe, il me relève et m'encourage.</a:t>
            </a:r>
            <a:br>
              <a:rPr lang="fr-FR" sz="3000" dirty="0" smtClean="0"/>
            </a:br>
            <a:r>
              <a:rPr lang="fr-FR" sz="3000" dirty="0" smtClean="0"/>
              <a:t>Lorsque je fuis sur un chemin où l'amour n'a pas sa place,</a:t>
            </a:r>
            <a:br>
              <a:rPr lang="fr-FR" sz="3000" dirty="0" smtClean="0"/>
            </a:br>
            <a:r>
              <a:rPr lang="fr-FR" sz="3000" dirty="0" smtClean="0"/>
              <a:t>Il m'attend patiemment.</a:t>
            </a:r>
            <a:br>
              <a:rPr lang="fr-FR" sz="3000" dirty="0" smtClean="0"/>
            </a:br>
            <a:r>
              <a:rPr lang="fr-FR" sz="3000" dirty="0" smtClean="0"/>
              <a:t/>
            </a:r>
            <a:br>
              <a:rPr lang="fr-FR" sz="3000" dirty="0" smtClean="0"/>
            </a:br>
            <a:r>
              <a:rPr lang="fr-FR" sz="3000" dirty="0" smtClean="0"/>
              <a:t>*Au nom du Fils</a:t>
            </a:r>
            <a:br>
              <a:rPr lang="fr-FR" sz="3000" dirty="0" smtClean="0"/>
            </a:br>
            <a:r>
              <a:rPr lang="fr-FR" sz="3000" dirty="0" smtClean="0"/>
              <a:t>Main sur le cœur, je pense à toi, Jésus.</a:t>
            </a:r>
            <a:br>
              <a:rPr lang="fr-FR" sz="3000" dirty="0" smtClean="0"/>
            </a:br>
            <a:r>
              <a:rPr lang="fr-FR" sz="3000" dirty="0" smtClean="0"/>
              <a:t>Tu me montres le chemin de la vie:</a:t>
            </a:r>
            <a:br>
              <a:rPr lang="fr-FR" sz="3000" dirty="0" smtClean="0"/>
            </a:br>
            <a:r>
              <a:rPr lang="fr-FR" sz="3000" dirty="0" smtClean="0"/>
              <a:t>Main dans la main avec Le Père,</a:t>
            </a:r>
            <a:br>
              <a:rPr lang="fr-FR" sz="3000" dirty="0" smtClean="0"/>
            </a:br>
            <a:r>
              <a:rPr lang="fr-FR" sz="3000" dirty="0" smtClean="0"/>
              <a:t>Tu marches vers le prochain et tu me dis:</a:t>
            </a:r>
            <a:br>
              <a:rPr lang="fr-FR" sz="3000" dirty="0" smtClean="0"/>
            </a:br>
            <a:r>
              <a:rPr lang="fr-FR" sz="3000" dirty="0" smtClean="0"/>
              <a:t>"Va et fais de même!"</a:t>
            </a:r>
            <a:br>
              <a:rPr lang="fr-FR" sz="3000" dirty="0" smtClean="0"/>
            </a:br>
            <a:r>
              <a:rPr lang="fr-FR" sz="3000" dirty="0" smtClean="0"/>
              <a:t/>
            </a:r>
            <a:br>
              <a:rPr lang="fr-FR" sz="3000" dirty="0" smtClean="0"/>
            </a:br>
            <a:r>
              <a:rPr lang="fr-FR" sz="3000" dirty="0" smtClean="0"/>
              <a:t>*Au nom du Saint-Esprit</a:t>
            </a:r>
            <a:br>
              <a:rPr lang="fr-FR" sz="3000" dirty="0" smtClean="0"/>
            </a:br>
            <a:r>
              <a:rPr lang="fr-FR" sz="3000" dirty="0" smtClean="0"/>
              <a:t>Main qui couvre mes épaules, je pense au Don Infini de Dieu.</a:t>
            </a:r>
            <a:br>
              <a:rPr lang="fr-FR" sz="3000" dirty="0" smtClean="0"/>
            </a:br>
            <a:r>
              <a:rPr lang="fr-FR" sz="3000" dirty="0" smtClean="0"/>
              <a:t>Avec Lui, je peux marcher vers mes frères,</a:t>
            </a:r>
            <a:br>
              <a:rPr lang="fr-FR" sz="3000" dirty="0" smtClean="0"/>
            </a:br>
            <a:r>
              <a:rPr lang="fr-FR" sz="3000" dirty="0" smtClean="0"/>
              <a:t>Même dans les jours noirs et difficiles.</a:t>
            </a:r>
            <a:br>
              <a:rPr lang="fr-FR" sz="3000" dirty="0" smtClean="0"/>
            </a:br>
            <a:r>
              <a:rPr lang="fr-FR" sz="3000" dirty="0" smtClean="0"/>
              <a:t>Avec Lui, je peux aller plus loin, plus haut!</a:t>
            </a:r>
            <a:endParaRPr lang="fr-FR" sz="3000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601238" y="4449339"/>
            <a:ext cx="3954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A toi de prier</a:t>
            </a:r>
            <a:endParaRPr lang="fr-FR" sz="5400" b="1" cap="none" spc="0" dirty="0">
              <a:ln w="22225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17526000" y="9274356"/>
            <a:ext cx="533400" cy="531959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600">
                <a:solidFill>
                  <a:schemeClr val="accent4">
                    <a:lumMod val="50000"/>
                  </a:schemeClr>
                </a:solidFill>
              </a:rPr>
              <a:pPr/>
              <a:t>17</a:t>
            </a:fld>
            <a:endParaRPr lang="en-US" sz="160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00800" y="1181100"/>
            <a:ext cx="8534400" cy="6232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spc="82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Prends</a:t>
            </a:r>
            <a:r>
              <a:rPr lang="en-US" sz="5400" b="1" spc="82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un temps de silence…</a:t>
            </a:r>
          </a:p>
          <a:p>
            <a:pPr>
              <a:lnSpc>
                <a:spcPct val="150000"/>
              </a:lnSpc>
            </a:pPr>
            <a:r>
              <a:rPr lang="en-US" sz="5400" b="1" spc="82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Remercie</a:t>
            </a:r>
            <a:r>
              <a:rPr lang="en-US" sz="5400" b="1" spc="82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5400" b="1" spc="82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Dieu</a:t>
            </a:r>
            <a:r>
              <a:rPr lang="en-US" sz="5400" b="1" spc="82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pour </a:t>
            </a:r>
            <a:r>
              <a:rPr lang="en-US" sz="5400" b="1" spc="82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toutes</a:t>
            </a:r>
            <a:r>
              <a:rPr lang="en-US" sz="5400" b="1" spc="82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 les </a:t>
            </a:r>
            <a:r>
              <a:rPr lang="en-US" sz="5400" b="1" spc="82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personnes</a:t>
            </a:r>
            <a:r>
              <a:rPr lang="en-US" sz="5400" b="1" spc="82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qui </a:t>
            </a:r>
            <a:r>
              <a:rPr lang="en-US" sz="5400" b="1" spc="82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s’occupent</a:t>
            </a:r>
            <a:r>
              <a:rPr lang="en-US" sz="5400" b="1" spc="82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 des </a:t>
            </a:r>
            <a:r>
              <a:rPr lang="en-US" sz="5400" b="1" spc="82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malades</a:t>
            </a:r>
            <a:r>
              <a:rPr lang="en-US" sz="5400" b="1" spc="82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, des </a:t>
            </a:r>
            <a:r>
              <a:rPr lang="en-US" sz="5400" b="1" spc="82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pauvres</a:t>
            </a:r>
            <a:r>
              <a:rPr lang="en-US" sz="5400" b="1" spc="82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,  des </a:t>
            </a:r>
            <a:r>
              <a:rPr lang="en-US" sz="5400" b="1" spc="82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personnes</a:t>
            </a:r>
            <a:r>
              <a:rPr lang="en-US" sz="5400" b="1" spc="82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5400" b="1" spc="82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agées</a:t>
            </a:r>
            <a:r>
              <a:rPr lang="en-US" sz="5400" b="1" spc="82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…</a:t>
            </a:r>
            <a:endParaRPr lang="en-US" sz="5400" b="1" spc="82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40431"/>
          <a:stretch/>
        </p:blipFill>
        <p:spPr>
          <a:xfrm>
            <a:off x="0" y="3801435"/>
            <a:ext cx="5715000" cy="648556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7221200" y="9258300"/>
            <a:ext cx="457200" cy="381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600">
                <a:solidFill>
                  <a:schemeClr val="accent4">
                    <a:lumMod val="50000"/>
                  </a:schemeClr>
                </a:solidFill>
              </a:rPr>
              <a:pPr/>
              <a:t>18</a:t>
            </a:fld>
            <a:endParaRPr lang="en-US" sz="160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369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27" b="76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72424">
            <a:off x="8781261" y="-219384"/>
            <a:ext cx="7147711" cy="7686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67108">
            <a:off x="827499" y="1319518"/>
            <a:ext cx="5705475" cy="4165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7221199" y="9397488"/>
            <a:ext cx="523875" cy="384937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600">
                <a:solidFill>
                  <a:schemeClr val="accent4">
                    <a:lumMod val="50000"/>
                  </a:schemeClr>
                </a:solidFill>
              </a:rPr>
              <a:pPr/>
              <a:t>19</a:t>
            </a:fld>
            <a:endParaRPr lang="en-US" sz="160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68" y="7542858"/>
            <a:ext cx="7919390" cy="27190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0936478">
            <a:off x="8742347" y="6971374"/>
            <a:ext cx="1983235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9900" b="1" dirty="0">
                <a:solidFill>
                  <a:srgbClr val="FF0000"/>
                </a:solidFill>
              </a:rPr>
              <a:t>&amp;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4800" y="7542857"/>
            <a:ext cx="6096000" cy="269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0363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283" r="16283"/>
          <a:stretch>
            <a:fillRect/>
          </a:stretch>
        </p:blipFill>
        <p:spPr>
          <a:xfrm>
            <a:off x="-209572" y="-169247"/>
            <a:ext cx="7165021" cy="1062549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963277" y="8959855"/>
            <a:ext cx="11666993" cy="1479265"/>
          </a:xfrm>
          <a:prstGeom prst="rect">
            <a:avLst/>
          </a:prstGeom>
          <a:solidFill>
            <a:srgbClr val="FEFFF8"/>
          </a:solidFill>
        </p:spPr>
      </p:sp>
      <p:sp>
        <p:nvSpPr>
          <p:cNvPr id="4" name="TextBox 4"/>
          <p:cNvSpPr txBox="1"/>
          <p:nvPr/>
        </p:nvSpPr>
        <p:spPr>
          <a:xfrm>
            <a:off x="7215174" y="9272376"/>
            <a:ext cx="10052451" cy="569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spc="64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Préparation à la première des communions</a:t>
            </a:r>
            <a:endParaRPr lang="en-US" sz="3200" spc="64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165477" y="1295987"/>
            <a:ext cx="9093823" cy="6459818"/>
            <a:chOff x="0" y="-23917"/>
            <a:chExt cx="12125097" cy="8613092"/>
          </a:xfrm>
        </p:grpSpPr>
        <p:sp>
          <p:nvSpPr>
            <p:cNvPr id="6" name="TextBox 6"/>
            <p:cNvSpPr txBox="1"/>
            <p:nvPr/>
          </p:nvSpPr>
          <p:spPr>
            <a:xfrm>
              <a:off x="0" y="-23917"/>
              <a:ext cx="12125096" cy="7352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57"/>
                </a:lnSpc>
              </a:pPr>
              <a:r>
                <a:rPr lang="en-US" sz="3300" spc="363" dirty="0" err="1" smtClean="0">
                  <a:solidFill>
                    <a:srgbClr val="FEFFF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Etape</a:t>
              </a:r>
              <a:r>
                <a:rPr lang="en-US" sz="3300" spc="363" dirty="0" smtClean="0">
                  <a:solidFill>
                    <a:srgbClr val="FEFFF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</a:t>
              </a:r>
              <a:endParaRPr lang="en-US" sz="3300" spc="363" dirty="0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280302"/>
              <a:ext cx="12125097" cy="4308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spc="-89" dirty="0" smtClean="0">
                  <a:solidFill>
                    <a:srgbClr val="FEFFF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Se donner et</a:t>
              </a:r>
            </a:p>
            <a:p>
              <a:pPr algn="ctr">
                <a:lnSpc>
                  <a:spcPts val="12599"/>
                </a:lnSpc>
              </a:pPr>
              <a:r>
                <a:rPr lang="en-US" sz="9000" spc="-89" dirty="0" err="1">
                  <a:solidFill>
                    <a:srgbClr val="FEFFF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</a:t>
              </a:r>
              <a:r>
                <a:rPr lang="en-US" sz="9000" spc="-89" dirty="0" err="1" smtClean="0">
                  <a:solidFill>
                    <a:srgbClr val="FEFFF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endre</a:t>
              </a:r>
              <a:r>
                <a:rPr lang="en-US" sz="9000" spc="-89" dirty="0" smtClean="0">
                  <a:solidFill>
                    <a:srgbClr val="FEFFF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grâce</a:t>
              </a:r>
              <a:endParaRPr lang="en-US" sz="9000" spc="-89" dirty="0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12663577" y="2378766"/>
            <a:ext cx="48811" cy="1821536"/>
          </a:xfrm>
          <a:prstGeom prst="rect">
            <a:avLst/>
          </a:prstGeom>
          <a:solidFill>
            <a:srgbClr val="FEFFF8"/>
          </a:solidFill>
        </p:spPr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17895428" y="9899650"/>
            <a:ext cx="360878" cy="38735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800">
                <a:solidFill>
                  <a:schemeClr val="accent4">
                    <a:lumMod val="50000"/>
                  </a:schemeClr>
                </a:solidFill>
              </a:rPr>
              <a:pPr/>
              <a:t>2</a:t>
            </a:fld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6744" y="1333500"/>
            <a:ext cx="7331810" cy="7112965"/>
            <a:chOff x="-33869" y="-88265"/>
            <a:chExt cx="9775746" cy="9483954"/>
          </a:xfrm>
        </p:grpSpPr>
        <p:sp>
          <p:nvSpPr>
            <p:cNvPr id="3" name="TextBox 3"/>
            <p:cNvSpPr txBox="1"/>
            <p:nvPr/>
          </p:nvSpPr>
          <p:spPr>
            <a:xfrm>
              <a:off x="-33869" y="5192742"/>
              <a:ext cx="9741879" cy="4202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spc="72" dirty="0" err="1" smtClean="0">
                  <a:solidFill>
                    <a:schemeClr val="accent4">
                      <a:lumMod val="75000"/>
                    </a:schemeClr>
                  </a:solidFill>
                </a:rPr>
                <a:t>Devenir</a:t>
              </a:r>
              <a:r>
                <a:rPr lang="en-US" sz="7200" spc="72" dirty="0" smtClean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sz="7200" spc="72" dirty="0" err="1" smtClean="0">
                  <a:solidFill>
                    <a:schemeClr val="accent4">
                      <a:lumMod val="75000"/>
                    </a:schemeClr>
                  </a:solidFill>
                </a:rPr>
                <a:t>serviteur</a:t>
              </a:r>
              <a:r>
                <a:rPr lang="en-US" sz="7200" spc="72" dirty="0" smtClean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 spc="72" dirty="0" smtClean="0">
                  <a:solidFill>
                    <a:schemeClr val="accent4">
                      <a:lumMod val="75000"/>
                    </a:schemeClr>
                  </a:solidFill>
                </a:rPr>
                <a:t>à </a:t>
              </a:r>
              <a:r>
                <a:rPr lang="en-US" sz="7200" spc="72" dirty="0" err="1" smtClean="0">
                  <a:solidFill>
                    <a:schemeClr val="accent4">
                      <a:lumMod val="75000"/>
                    </a:schemeClr>
                  </a:solidFill>
                </a:rPr>
                <a:t>l’image</a:t>
              </a:r>
              <a:r>
                <a:rPr lang="en-US" sz="7200" spc="72" dirty="0" smtClean="0">
                  <a:solidFill>
                    <a:schemeClr val="accent4">
                      <a:lumMod val="75000"/>
                    </a:schemeClr>
                  </a:solidFill>
                </a:rPr>
                <a:t> de </a:t>
              </a:r>
              <a:r>
                <a:rPr lang="en-US" sz="7200" spc="72" dirty="0" err="1" smtClean="0">
                  <a:solidFill>
                    <a:schemeClr val="accent4">
                      <a:lumMod val="75000"/>
                    </a:schemeClr>
                  </a:solidFill>
                </a:rPr>
                <a:t>Jésus</a:t>
              </a:r>
              <a:endParaRPr lang="en-US" sz="7200" spc="72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8265"/>
              <a:ext cx="9741877" cy="2735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40"/>
                </a:lnSpc>
              </a:pPr>
              <a:r>
                <a:rPr lang="en-US" sz="8000" spc="120" dirty="0" smtClean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Temps </a:t>
              </a:r>
            </a:p>
            <a:p>
              <a:pPr algn="ctr">
                <a:lnSpc>
                  <a:spcPts val="8040"/>
                </a:lnSpc>
              </a:pPr>
              <a:r>
                <a:rPr lang="en-US" sz="8000" spc="120" dirty="0" err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8000" spc="120" dirty="0" err="1" smtClean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’équipe</a:t>
              </a:r>
              <a:r>
                <a:rPr lang="en-US" sz="8000" spc="120" dirty="0" smtClean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5A</a:t>
              </a:r>
              <a:endParaRPr lang="en-US" sz="8000" spc="12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>
              <a:off x="4771988" y="2996327"/>
              <a:ext cx="65083" cy="242871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9300237" y="-283337"/>
            <a:ext cx="9347160" cy="10815644"/>
          </a:xfrm>
          <a:prstGeom prst="rect">
            <a:avLst/>
          </a:prstGeom>
          <a:solidFill>
            <a:srgbClr val="FEFFF8"/>
          </a:solidFill>
        </p:spPr>
      </p:sp>
      <p:sp>
        <p:nvSpPr>
          <p:cNvPr id="8" name="TextBox 8"/>
          <p:cNvSpPr txBox="1"/>
          <p:nvPr/>
        </p:nvSpPr>
        <p:spPr>
          <a:xfrm>
            <a:off x="10346061" y="7893935"/>
            <a:ext cx="6926110" cy="1559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24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</a:t>
            </a:r>
            <a:r>
              <a:rPr lang="en-US" sz="3600" spc="24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24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lavant</a:t>
            </a:r>
            <a:r>
              <a:rPr lang="en-US" sz="3600" spc="24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les </a:t>
            </a:r>
            <a:r>
              <a:rPr lang="en-US" sz="3600" spc="24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pieds</a:t>
            </a:r>
            <a:r>
              <a:rPr lang="en-US" sz="3600" spc="24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US" sz="3600" spc="24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ses</a:t>
            </a:r>
            <a:r>
              <a:rPr lang="en-US" sz="3600" spc="24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disciples,</a:t>
            </a:r>
          </a:p>
          <a:p>
            <a:pPr algn="ctr">
              <a:lnSpc>
                <a:spcPct val="150000"/>
              </a:lnSpc>
            </a:pPr>
            <a:r>
              <a:rPr lang="en-US" sz="3600" spc="24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Jésus</a:t>
            </a:r>
            <a:r>
              <a:rPr lang="en-US" sz="3600" spc="24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 fait </a:t>
            </a:r>
            <a:r>
              <a:rPr lang="en-US" sz="3600" spc="24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serviteur</a:t>
            </a:r>
            <a:r>
              <a:rPr lang="en-US" sz="3600" spc="24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spc="24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0" y="190500"/>
            <a:ext cx="5867400" cy="7607731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7526000" y="9715500"/>
            <a:ext cx="381000" cy="31115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800">
                <a:solidFill>
                  <a:schemeClr val="accent4">
                    <a:lumMod val="50000"/>
                  </a:schemeClr>
                </a:solidFill>
              </a:rPr>
              <a:pPr/>
              <a:t>3</a:t>
            </a:fld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27" b="76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362200" y="952500"/>
            <a:ext cx="14301751" cy="940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40"/>
              </a:lnSpc>
            </a:pPr>
            <a:r>
              <a:rPr lang="en-US" sz="5400" spc="120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Prends</a:t>
            </a:r>
            <a:r>
              <a:rPr lang="en-US" sz="5400" spc="12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ton </a:t>
            </a:r>
            <a:r>
              <a:rPr lang="en-US" sz="5400" spc="120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Théo</a:t>
            </a:r>
            <a:r>
              <a:rPr lang="en-US" sz="5400" spc="12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Benjamin page 56-57</a:t>
            </a:r>
            <a:endParaRPr lang="en-US" sz="5400" spc="12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28564" y="6357946"/>
            <a:ext cx="8763000" cy="5223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20"/>
              </a:lnSpc>
            </a:pPr>
            <a:r>
              <a:rPr lang="en-US" sz="3400" b="1" spc="34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Cela</a:t>
            </a:r>
            <a:r>
              <a:rPr lang="en-US" sz="3400" b="1" spc="34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spc="34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US" sz="3400" b="1" spc="34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spc="34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rappelle</a:t>
            </a:r>
            <a:r>
              <a:rPr lang="en-US" sz="3400" b="1" spc="34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-t-</a:t>
            </a:r>
            <a:r>
              <a:rPr lang="en-US" sz="3400" b="1" spc="34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</a:t>
            </a:r>
            <a:r>
              <a:rPr lang="en-US" sz="3400" b="1" spc="34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spc="34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quelque</a:t>
            </a:r>
            <a:r>
              <a:rPr lang="en-US" sz="3400" b="1" spc="34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chose ?</a:t>
            </a:r>
            <a:endParaRPr lang="en-US" sz="3400" b="1" spc="34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8692" y="2366305"/>
            <a:ext cx="9251963" cy="380530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502" y="2366305"/>
            <a:ext cx="8806190" cy="380897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071506" y="7072326"/>
            <a:ext cx="1605920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Souviens toi de l’étape 4 : Il s’agit du dernier repas de Jésus avec les apôtres ou la Sainte Cène. </a:t>
            </a:r>
          </a:p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Jésus y prononce ces paroles : « ceci </a:t>
            </a:r>
            <a:r>
              <a:rPr lang="fr-FR" sz="2800" b="1" dirty="0">
                <a:solidFill>
                  <a:srgbClr val="C00000"/>
                </a:solidFill>
              </a:rPr>
              <a:t>est mon corps… </a:t>
            </a:r>
            <a:r>
              <a:rPr lang="fr-FR" sz="2800" b="1" dirty="0" smtClean="0">
                <a:solidFill>
                  <a:srgbClr val="C00000"/>
                </a:solidFill>
              </a:rPr>
              <a:t>ceci est mon </a:t>
            </a:r>
            <a:r>
              <a:rPr lang="fr-FR" sz="2800" b="1" dirty="0">
                <a:solidFill>
                  <a:srgbClr val="C00000"/>
                </a:solidFill>
              </a:rPr>
              <a:t>sang… faites ceci en mémoire de </a:t>
            </a:r>
            <a:r>
              <a:rPr lang="fr-FR" sz="2800" b="1" dirty="0" smtClean="0">
                <a:solidFill>
                  <a:srgbClr val="C00000"/>
                </a:solidFill>
              </a:rPr>
              <a:t>moi ».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643274" y="8358210"/>
            <a:ext cx="12215834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2060"/>
                </a:solidFill>
              </a:rPr>
              <a:t>C’est ce que nous fêtons plus particulièrement le Jeudi </a:t>
            </a:r>
            <a:r>
              <a:rPr lang="fr-FR" sz="3200" b="1" dirty="0" smtClean="0">
                <a:solidFill>
                  <a:srgbClr val="002060"/>
                </a:solidFill>
              </a:rPr>
              <a:t>Saint, </a:t>
            </a:r>
          </a:p>
          <a:p>
            <a:pPr algn="ctr"/>
            <a:r>
              <a:rPr lang="fr-FR" sz="3200" b="1" dirty="0" smtClean="0">
                <a:solidFill>
                  <a:srgbClr val="002060"/>
                </a:solidFill>
              </a:rPr>
              <a:t>le jeudi </a:t>
            </a:r>
            <a:r>
              <a:rPr lang="fr-FR" sz="3200" b="1" dirty="0">
                <a:solidFill>
                  <a:srgbClr val="002060"/>
                </a:solidFill>
              </a:rPr>
              <a:t>qui précède le jour de Pâques</a:t>
            </a:r>
            <a:r>
              <a:rPr lang="fr-FR" sz="2400" b="1" dirty="0" smtClean="0">
                <a:solidFill>
                  <a:srgbClr val="002060"/>
                </a:solidFill>
              </a:rPr>
              <a:t>. 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7297400" y="9437485"/>
            <a:ext cx="374904" cy="28290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800">
                <a:solidFill>
                  <a:schemeClr val="accent4">
                    <a:lumMod val="50000"/>
                  </a:schemeClr>
                </a:solidFill>
              </a:rPr>
              <a:pPr/>
              <a:t>4</a:t>
            </a:fld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9753600" y="650228"/>
            <a:ext cx="731520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4400" spc="66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Le </a:t>
            </a:r>
            <a:r>
              <a:rPr lang="en-US" sz="4400" spc="66" dirty="0" err="1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r</a:t>
            </a:r>
            <a:r>
              <a:rPr lang="en-US" sz="4400" spc="66" dirty="0" err="1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epas</a:t>
            </a:r>
            <a:r>
              <a:rPr lang="en-US" sz="4400" spc="66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4400" spc="66" dirty="0" err="1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d’adieu</a:t>
            </a:r>
            <a:r>
              <a:rPr lang="en-US" sz="4400" spc="66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 de </a:t>
            </a:r>
            <a:r>
              <a:rPr lang="en-US" sz="4400" spc="66" dirty="0" err="1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Jésus</a:t>
            </a:r>
            <a:endParaRPr lang="en-US" sz="4400" spc="66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446487"/>
            <a:ext cx="6374671" cy="997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37"/>
              </a:lnSpc>
            </a:pPr>
            <a:r>
              <a:rPr lang="en-US" sz="8800" spc="111" dirty="0" smtClean="0">
                <a:solidFill>
                  <a:schemeClr val="accent4">
                    <a:lumMod val="75000"/>
                  </a:schemeClr>
                </a:solidFill>
                <a:latin typeface="Lucida Console" panose="020B0609040504020204" pitchFamily="49" charset="0"/>
              </a:rPr>
              <a:t>La </a:t>
            </a:r>
            <a:r>
              <a:rPr lang="en-US" sz="8800" spc="111" dirty="0" err="1" smtClean="0">
                <a:solidFill>
                  <a:srgbClr val="002060"/>
                </a:solidFill>
                <a:latin typeface="Lucida Console" panose="020B0609040504020204" pitchFamily="49" charset="0"/>
              </a:rPr>
              <a:t>Cène</a:t>
            </a:r>
            <a:endParaRPr lang="en-US" sz="8800" spc="111" dirty="0">
              <a:solidFill>
                <a:srgbClr val="002060"/>
              </a:solidFill>
              <a:latin typeface="Lucida Console" panose="020B0609040504020204" pitchFamily="49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667" r="416"/>
          <a:stretch/>
        </p:blipFill>
        <p:spPr>
          <a:xfrm>
            <a:off x="457200" y="1638300"/>
            <a:ext cx="17050011" cy="525421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14382" y="7072326"/>
            <a:ext cx="13354088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4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Regarde ensuite le titre à la page 56 et </a:t>
            </a:r>
            <a:r>
              <a:rPr lang="fr-FR" sz="2800" b="1" dirty="0">
                <a:solidFill>
                  <a:schemeClr val="accent4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l’image en haut de la page 57 </a:t>
            </a:r>
            <a:r>
              <a:rPr lang="fr-FR" sz="2800" b="1" dirty="0" smtClean="0">
                <a:solidFill>
                  <a:schemeClr val="accent4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: qu’en dis-tu 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85886" y="7858144"/>
            <a:ext cx="1593067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Le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titre parle d’un repas, </a:t>
            </a:r>
            <a:r>
              <a:rPr lang="fr-FR" sz="28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 même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pour la </a:t>
            </a:r>
            <a:r>
              <a:rPr lang="fr-FR" sz="28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frise en bas de la page,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et on dessine un lavement de pieds </a:t>
            </a:r>
            <a:r>
              <a:rPr lang="fr-FR" sz="28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!</a:t>
            </a:r>
            <a:endParaRPr lang="fr-FR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500266" y="8572524"/>
            <a:ext cx="12272994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C’est surprenant de laver des pieds pendant un repas ! </a:t>
            </a:r>
            <a:endParaRPr lang="fr-FR" sz="24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Découvrons 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pourquoi un tel évènement arrive pendant le dernier repas de Jésus. 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6975335" y="9445198"/>
            <a:ext cx="381000" cy="38735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800">
                <a:solidFill>
                  <a:schemeClr val="accent4">
                    <a:lumMod val="50000"/>
                  </a:schemeClr>
                </a:solidFill>
              </a:rPr>
              <a:pPr/>
              <a:t>5</a:t>
            </a:fld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480" y="168439"/>
            <a:ext cx="18288000" cy="7315257"/>
          </a:xfrm>
          <a:prstGeom prst="rect">
            <a:avLst/>
          </a:prstGeom>
          <a:solidFill>
            <a:srgbClr val="D9C1BB"/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5" name="TextBox 5"/>
          <p:cNvSpPr txBox="1"/>
          <p:nvPr/>
        </p:nvSpPr>
        <p:spPr>
          <a:xfrm>
            <a:off x="7924800" y="1849978"/>
            <a:ext cx="9637231" cy="840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25"/>
              </a:lnSpc>
            </a:pPr>
            <a:r>
              <a:rPr lang="en-US" sz="4400" spc="110" dirty="0" smtClean="0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Lis </a:t>
            </a:r>
            <a:r>
              <a:rPr lang="en-US" sz="4400" spc="110" dirty="0" err="1" smtClean="0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dans</a:t>
            </a:r>
            <a:r>
              <a:rPr lang="en-US" sz="4400" spc="110" dirty="0" smtClean="0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ton </a:t>
            </a:r>
            <a:r>
              <a:rPr lang="en-US" sz="4400" spc="110" dirty="0" err="1" smtClean="0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Théo</a:t>
            </a:r>
            <a:r>
              <a:rPr lang="en-US" sz="4400" spc="110" dirty="0" smtClean="0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Benjamin page 57</a:t>
            </a:r>
            <a:endParaRPr lang="en-US" sz="4400" spc="110" dirty="0">
              <a:solidFill>
                <a:srgbClr val="FEFFF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389231" y="3064623"/>
            <a:ext cx="5944013" cy="1091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62"/>
              </a:lnSpc>
            </a:pPr>
            <a:r>
              <a:rPr lang="en-US" sz="4400" b="1" spc="27" dirty="0" smtClean="0">
                <a:solidFill>
                  <a:schemeClr val="accent4">
                    <a:lumMod val="75000"/>
                  </a:schemeClr>
                </a:solidFill>
              </a:rPr>
              <a:t>Ce </a:t>
            </a:r>
            <a:r>
              <a:rPr lang="en-US" sz="4400" b="1" spc="27" dirty="0" err="1" smtClean="0">
                <a:solidFill>
                  <a:schemeClr val="accent4">
                    <a:lumMod val="75000"/>
                  </a:schemeClr>
                </a:solidFill>
              </a:rPr>
              <a:t>texte</a:t>
            </a:r>
            <a:r>
              <a:rPr lang="en-US" sz="4400" b="1" spc="27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b="1" spc="27" dirty="0" err="1" smtClean="0">
                <a:solidFill>
                  <a:schemeClr val="accent4">
                    <a:lumMod val="75000"/>
                  </a:schemeClr>
                </a:solidFill>
              </a:rPr>
              <a:t>est</a:t>
            </a:r>
            <a:r>
              <a:rPr lang="en-US" sz="4400" b="1" spc="27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b="1" spc="27" dirty="0" err="1" smtClean="0">
                <a:solidFill>
                  <a:schemeClr val="accent4">
                    <a:lumMod val="75000"/>
                  </a:schemeClr>
                </a:solidFill>
              </a:rPr>
              <a:t>écrit</a:t>
            </a:r>
            <a:r>
              <a:rPr lang="en-US" sz="4400" b="1" spc="27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b="1" spc="27" dirty="0" err="1" smtClean="0">
                <a:solidFill>
                  <a:schemeClr val="accent4">
                    <a:lumMod val="75000"/>
                  </a:schemeClr>
                </a:solidFill>
              </a:rPr>
              <a:t>d’après</a:t>
            </a:r>
            <a:r>
              <a:rPr lang="en-US" sz="4400" b="1" spc="27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algn="just">
              <a:lnSpc>
                <a:spcPts val="4162"/>
              </a:lnSpc>
            </a:pPr>
            <a:r>
              <a:rPr lang="en-US" sz="4400" b="1" spc="27" dirty="0" err="1" smtClean="0">
                <a:solidFill>
                  <a:schemeClr val="accent4">
                    <a:lumMod val="75000"/>
                  </a:schemeClr>
                </a:solidFill>
              </a:rPr>
              <a:t>l’Evangile</a:t>
            </a:r>
            <a:r>
              <a:rPr lang="en-US" sz="4400" b="1" spc="27" dirty="0" smtClean="0">
                <a:solidFill>
                  <a:schemeClr val="accent4">
                    <a:lumMod val="75000"/>
                  </a:schemeClr>
                </a:solidFill>
              </a:rPr>
              <a:t> de Saint Jean</a:t>
            </a:r>
            <a:endParaRPr lang="en-US" sz="4400" b="1" spc="27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67" y="740530"/>
            <a:ext cx="6436834" cy="514493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14316" y="6429384"/>
            <a:ext cx="221457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 smtClean="0"/>
              <a:t>Clique  sur le lien :</a:t>
            </a:r>
            <a:endParaRPr lang="fr-FR" sz="2000" dirty="0"/>
          </a:p>
        </p:txBody>
      </p:sp>
      <p:sp>
        <p:nvSpPr>
          <p:cNvPr id="8" name="Rectangle 7"/>
          <p:cNvSpPr/>
          <p:nvPr/>
        </p:nvSpPr>
        <p:spPr>
          <a:xfrm>
            <a:off x="3167157" y="6330650"/>
            <a:ext cx="12166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fr-FR" sz="3200" dirty="0">
                <a:hlinkClick r:id="rId3"/>
              </a:rPr>
              <a:t>https://www.theobule.org/video/le-lavement-des-pieds-jn-13-1-15/366</a:t>
            </a:r>
            <a:endParaRPr lang="fr-FR" sz="3200" dirty="0"/>
          </a:p>
        </p:txBody>
      </p:sp>
      <p:sp>
        <p:nvSpPr>
          <p:cNvPr id="9" name="Rectangle 8"/>
          <p:cNvSpPr/>
          <p:nvPr/>
        </p:nvSpPr>
        <p:spPr>
          <a:xfrm>
            <a:off x="8849811" y="4488433"/>
            <a:ext cx="7366889" cy="1446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sz="4400" dirty="0"/>
              <a:t>Regarde la vidéo de </a:t>
            </a:r>
            <a:r>
              <a:rPr lang="fr-FR" sz="4400" dirty="0" err="1" smtClean="0"/>
              <a:t>Théobule</a:t>
            </a:r>
            <a:r>
              <a:rPr lang="fr-FR" sz="4400" dirty="0" smtClean="0"/>
              <a:t> : </a:t>
            </a:r>
          </a:p>
          <a:p>
            <a:pPr algn="ctr"/>
            <a:r>
              <a:rPr lang="fr-FR" sz="4400" dirty="0" smtClean="0"/>
              <a:t>le </a:t>
            </a:r>
            <a:r>
              <a:rPr lang="fr-FR" sz="4400" dirty="0"/>
              <a:t>lavement des  pieds.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668000" y="515055"/>
            <a:ext cx="338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 smtClean="0">
                <a:solidFill>
                  <a:schemeClr val="accent4">
                    <a:lumMod val="50000"/>
                  </a:schemeClr>
                </a:solidFill>
              </a:rPr>
              <a:t>La Cène</a:t>
            </a:r>
            <a:endParaRPr lang="fr-FR" sz="7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" y="7483533"/>
            <a:ext cx="18288000" cy="2959983"/>
          </a:xfrm>
          <a:prstGeom prst="rect">
            <a:avLst/>
          </a:prstGeom>
        </p:spPr>
      </p:pic>
      <p:sp>
        <p:nvSpPr>
          <p:cNvPr id="1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7304532" y="9165235"/>
            <a:ext cx="372778" cy="30721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fld id="{B6F15528-21DE-4FAA-801E-634DDDAF4B2B}" type="slidenum">
              <a:rPr lang="en-US" sz="1600" smtClean="0">
                <a:solidFill>
                  <a:schemeClr val="accent4">
                    <a:lumMod val="50000"/>
                  </a:schemeClr>
                </a:solidFill>
              </a:rPr>
              <a:pPr/>
              <a:t>6</a:t>
            </a:fld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9600" y="508904"/>
            <a:ext cx="11339716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38"/>
              </a:lnSpc>
            </a:pPr>
            <a:r>
              <a:rPr lang="en-US" sz="5700" b="1" spc="114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Jésus</a:t>
            </a:r>
            <a:r>
              <a:rPr lang="en-US" sz="5700" b="1" spc="114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le </a:t>
            </a:r>
            <a:r>
              <a:rPr lang="en-US" sz="5700" b="1" spc="114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serviteur</a:t>
            </a:r>
            <a:endParaRPr lang="en-US" sz="5700" b="1" spc="114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754831" y="12382580"/>
            <a:ext cx="7173305" cy="1785626"/>
            <a:chOff x="0" y="7290851"/>
            <a:chExt cx="9564407" cy="2380835"/>
          </a:xfrm>
        </p:grpSpPr>
        <p:sp>
          <p:nvSpPr>
            <p:cNvPr id="8" name="TextBox 8"/>
            <p:cNvSpPr txBox="1"/>
            <p:nvPr/>
          </p:nvSpPr>
          <p:spPr>
            <a:xfrm>
              <a:off x="0" y="7290851"/>
              <a:ext cx="9564407" cy="1309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32"/>
                </a:lnSpc>
              </a:pPr>
              <a:r>
                <a:rPr lang="en-US" sz="3025" spc="302">
                  <a:solidFill>
                    <a:srgbClr val="FEFFF8"/>
                  </a:solidFill>
                  <a:latin typeface="Source Sans Pro"/>
                </a:rPr>
                <a:t>EXPRIMER DE LA GRATITUDE. LES GENS CONTENTS SONT OPTIMISTES.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092566"/>
              <a:ext cx="9564407" cy="579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2"/>
                </a:lnSpc>
              </a:pPr>
              <a:r>
                <a:rPr lang="en-US" sz="2475" spc="24">
                  <a:solidFill>
                    <a:srgbClr val="FEFFF8"/>
                  </a:solidFill>
                  <a:latin typeface="Source Sans Pro"/>
                </a:rPr>
                <a:t>Les présentations sont des outils de communication.</a:t>
              </a:r>
            </a:p>
          </p:txBody>
        </p:sp>
      </p:grpSp>
      <p:sp>
        <p:nvSpPr>
          <p:cNvPr id="13" name="TextBox 5"/>
          <p:cNvSpPr txBox="1"/>
          <p:nvPr/>
        </p:nvSpPr>
        <p:spPr>
          <a:xfrm>
            <a:off x="799954" y="6306273"/>
            <a:ext cx="15128182" cy="9489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12"/>
              </a:lnSpc>
            </a:pP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C’est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l’esclave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celui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qui fait tout, qui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reçoit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et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obéit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aux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ordres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qui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est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au service des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autres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qui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travaille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tout le temps…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peut-être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aussi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celui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qui rend service…</a:t>
            </a:r>
            <a:endParaRPr lang="en-US" sz="2475" spc="24" dirty="0">
              <a:solidFill>
                <a:schemeClr val="accent4">
                  <a:lumMod val="50000"/>
                </a:schemeClr>
              </a:solidFill>
              <a:latin typeface="Source Sans Pro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0" y="260924"/>
            <a:ext cx="4802936" cy="3811854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590550" y="2092362"/>
            <a:ext cx="12696854" cy="112851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20"/>
              </a:lnSpc>
            </a:pPr>
            <a:r>
              <a:rPr lang="en-US" sz="3400" spc="340" dirty="0" smtClean="0">
                <a:solidFill>
                  <a:srgbClr val="FEFFF8"/>
                </a:solidFill>
              </a:rPr>
              <a:t>Après </a:t>
            </a:r>
            <a:r>
              <a:rPr lang="en-US" sz="3400" spc="340" dirty="0" err="1" smtClean="0">
                <a:solidFill>
                  <a:srgbClr val="FEFFF8"/>
                </a:solidFill>
              </a:rPr>
              <a:t>avoir</a:t>
            </a:r>
            <a:r>
              <a:rPr lang="en-US" sz="3400" spc="340" dirty="0" smtClean="0">
                <a:solidFill>
                  <a:srgbClr val="FEFFF8"/>
                </a:solidFill>
              </a:rPr>
              <a:t> </a:t>
            </a:r>
            <a:r>
              <a:rPr lang="en-US" sz="3400" spc="340" dirty="0" err="1" smtClean="0">
                <a:solidFill>
                  <a:srgbClr val="FEFFF8"/>
                </a:solidFill>
              </a:rPr>
              <a:t>dit</a:t>
            </a:r>
            <a:r>
              <a:rPr lang="en-US" sz="3400" spc="340" dirty="0" smtClean="0">
                <a:solidFill>
                  <a:srgbClr val="FEFFF8"/>
                </a:solidFill>
              </a:rPr>
              <a:t> “</a:t>
            </a:r>
            <a:r>
              <a:rPr lang="en-US" sz="3400" spc="340" dirty="0" err="1" smtClean="0">
                <a:solidFill>
                  <a:srgbClr val="FEFFF8"/>
                </a:solidFill>
              </a:rPr>
              <a:t>Vous</a:t>
            </a:r>
            <a:r>
              <a:rPr lang="en-US" sz="3400" spc="340" dirty="0" smtClean="0">
                <a:solidFill>
                  <a:srgbClr val="FEFFF8"/>
                </a:solidFill>
              </a:rPr>
              <a:t> </a:t>
            </a:r>
            <a:r>
              <a:rPr lang="en-US" sz="3400" spc="340" dirty="0" err="1" smtClean="0">
                <a:solidFill>
                  <a:srgbClr val="FEFFF8"/>
                </a:solidFill>
              </a:rPr>
              <a:t>ferez</a:t>
            </a:r>
            <a:r>
              <a:rPr lang="en-US" sz="3400" spc="340" dirty="0" smtClean="0">
                <a:solidFill>
                  <a:srgbClr val="FEFFF8"/>
                </a:solidFill>
              </a:rPr>
              <a:t> </a:t>
            </a:r>
            <a:r>
              <a:rPr lang="en-US" sz="3400" spc="340" dirty="0" err="1" smtClean="0">
                <a:solidFill>
                  <a:srgbClr val="FEFFF8"/>
                </a:solidFill>
              </a:rPr>
              <a:t>cela</a:t>
            </a:r>
            <a:r>
              <a:rPr lang="en-US" sz="3400" spc="340" dirty="0" smtClean="0">
                <a:solidFill>
                  <a:srgbClr val="FEFFF8"/>
                </a:solidFill>
              </a:rPr>
              <a:t> </a:t>
            </a:r>
            <a:r>
              <a:rPr lang="en-US" sz="3400" spc="340" dirty="0" err="1" smtClean="0">
                <a:solidFill>
                  <a:srgbClr val="FEFFF8"/>
                </a:solidFill>
              </a:rPr>
              <a:t>en</a:t>
            </a:r>
            <a:r>
              <a:rPr lang="en-US" sz="3400" spc="340" dirty="0" smtClean="0">
                <a:solidFill>
                  <a:srgbClr val="FEFFF8"/>
                </a:solidFill>
              </a:rPr>
              <a:t> </a:t>
            </a:r>
            <a:r>
              <a:rPr lang="en-US" sz="3400" spc="340" dirty="0" err="1" smtClean="0">
                <a:solidFill>
                  <a:srgbClr val="FEFFF8"/>
                </a:solidFill>
              </a:rPr>
              <a:t>mémoire</a:t>
            </a:r>
            <a:r>
              <a:rPr lang="en-US" sz="3400" spc="340" dirty="0" smtClean="0">
                <a:solidFill>
                  <a:srgbClr val="FEFFF8"/>
                </a:solidFill>
              </a:rPr>
              <a:t> de </a:t>
            </a:r>
            <a:r>
              <a:rPr lang="en-US" sz="3400" spc="340" dirty="0" err="1" smtClean="0">
                <a:solidFill>
                  <a:srgbClr val="FEFFF8"/>
                </a:solidFill>
              </a:rPr>
              <a:t>moi</a:t>
            </a:r>
            <a:r>
              <a:rPr lang="en-US" sz="3400" spc="340" dirty="0" smtClean="0">
                <a:solidFill>
                  <a:srgbClr val="FEFFF8"/>
                </a:solidFill>
              </a:rPr>
              <a:t>”, </a:t>
            </a:r>
            <a:r>
              <a:rPr lang="en-US" sz="3400" spc="340" dirty="0" err="1" smtClean="0">
                <a:solidFill>
                  <a:srgbClr val="FEFFF8"/>
                </a:solidFill>
              </a:rPr>
              <a:t>quelle</a:t>
            </a:r>
            <a:r>
              <a:rPr lang="en-US" sz="3400" spc="340" dirty="0" smtClean="0">
                <a:solidFill>
                  <a:srgbClr val="FEFFF8"/>
                </a:solidFill>
              </a:rPr>
              <a:t> </a:t>
            </a:r>
            <a:r>
              <a:rPr lang="en-US" sz="3400" spc="340" dirty="0" err="1" smtClean="0">
                <a:solidFill>
                  <a:srgbClr val="FEFFF8"/>
                </a:solidFill>
              </a:rPr>
              <a:t>autre</a:t>
            </a:r>
            <a:r>
              <a:rPr lang="en-US" sz="3400" spc="340" dirty="0" smtClean="0">
                <a:solidFill>
                  <a:srgbClr val="FEFFF8"/>
                </a:solidFill>
              </a:rPr>
              <a:t> </a:t>
            </a:r>
            <a:r>
              <a:rPr lang="en-US" sz="3400" spc="340" dirty="0" err="1" smtClean="0">
                <a:solidFill>
                  <a:srgbClr val="FEFFF8"/>
                </a:solidFill>
              </a:rPr>
              <a:t>volonté</a:t>
            </a:r>
            <a:r>
              <a:rPr lang="en-US" sz="3400" spc="340" dirty="0" smtClean="0">
                <a:solidFill>
                  <a:srgbClr val="FEFFF8"/>
                </a:solidFill>
              </a:rPr>
              <a:t> </a:t>
            </a:r>
            <a:r>
              <a:rPr lang="en-US" sz="3400" spc="340" dirty="0" err="1" smtClean="0">
                <a:solidFill>
                  <a:srgbClr val="FEFFF8"/>
                </a:solidFill>
              </a:rPr>
              <a:t>Jésus</a:t>
            </a:r>
            <a:r>
              <a:rPr lang="en-US" sz="3400" spc="340" dirty="0" smtClean="0">
                <a:solidFill>
                  <a:srgbClr val="FEFFF8"/>
                </a:solidFill>
              </a:rPr>
              <a:t> </a:t>
            </a:r>
            <a:r>
              <a:rPr lang="en-US" sz="3400" spc="340" dirty="0" err="1" smtClean="0">
                <a:solidFill>
                  <a:srgbClr val="FEFFF8"/>
                </a:solidFill>
              </a:rPr>
              <a:t>exprime</a:t>
            </a:r>
            <a:r>
              <a:rPr lang="en-US" sz="3400" spc="340" dirty="0" smtClean="0">
                <a:solidFill>
                  <a:srgbClr val="FEFFF8"/>
                </a:solidFill>
              </a:rPr>
              <a:t> </a:t>
            </a:r>
            <a:r>
              <a:rPr lang="en-US" sz="3400" spc="340" dirty="0" err="1" smtClean="0">
                <a:solidFill>
                  <a:srgbClr val="FEFFF8"/>
                </a:solidFill>
              </a:rPr>
              <a:t>t’il</a:t>
            </a:r>
            <a:r>
              <a:rPr lang="en-US" sz="3400" spc="340" dirty="0" smtClean="0">
                <a:solidFill>
                  <a:srgbClr val="FEFFF8"/>
                </a:solidFill>
              </a:rPr>
              <a:t> encore </a:t>
            </a:r>
            <a:r>
              <a:rPr lang="en-US" sz="3400" spc="340" dirty="0" err="1" smtClean="0">
                <a:solidFill>
                  <a:srgbClr val="FEFFF8"/>
                </a:solidFill>
              </a:rPr>
              <a:t>ce</a:t>
            </a:r>
            <a:r>
              <a:rPr lang="en-US" sz="3400" spc="340" dirty="0" smtClean="0">
                <a:solidFill>
                  <a:srgbClr val="FEFFF8"/>
                </a:solidFill>
              </a:rPr>
              <a:t> </a:t>
            </a:r>
            <a:r>
              <a:rPr lang="en-US" sz="3400" spc="340" dirty="0" err="1" smtClean="0">
                <a:solidFill>
                  <a:srgbClr val="FEFFF8"/>
                </a:solidFill>
              </a:rPr>
              <a:t>soir-là</a:t>
            </a:r>
            <a:r>
              <a:rPr lang="en-US" sz="3400" spc="340" dirty="0" smtClean="0">
                <a:solidFill>
                  <a:srgbClr val="FEFFF8"/>
                </a:solidFill>
              </a:rPr>
              <a:t> ?</a:t>
            </a:r>
            <a:endParaRPr lang="en-US" sz="3400" spc="340" dirty="0">
              <a:solidFill>
                <a:srgbClr val="FEFFF8"/>
              </a:solidFill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2563368" y="4261200"/>
            <a:ext cx="11477800" cy="47448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</a:pP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Si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quelqu’un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veut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être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le chef,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qu’il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soit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d’abord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le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serviteur</a:t>
            </a:r>
            <a:r>
              <a:rPr lang="en-US" sz="2800" spc="24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en-US" sz="2800" spc="24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tous</a:t>
            </a:r>
            <a:r>
              <a:rPr lang="en-US" sz="2475" spc="24" dirty="0" smtClean="0">
                <a:solidFill>
                  <a:schemeClr val="accent4">
                    <a:lumMod val="50000"/>
                  </a:schemeClr>
                </a:solidFill>
                <a:latin typeface="Source Sans Pro"/>
              </a:rPr>
              <a:t>.</a:t>
            </a:r>
            <a:endParaRPr lang="en-US" sz="2475" spc="24" dirty="0">
              <a:solidFill>
                <a:schemeClr val="accent4">
                  <a:lumMod val="50000"/>
                </a:schemeClr>
              </a:solidFill>
              <a:latin typeface="Source Sans Pro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2590800" y="5172621"/>
            <a:ext cx="10433542" cy="56425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20"/>
              </a:lnSpc>
            </a:pPr>
            <a:r>
              <a:rPr lang="en-US" sz="3400" spc="340" dirty="0" smtClean="0">
                <a:solidFill>
                  <a:srgbClr val="FEFFF8"/>
                </a:solidFill>
              </a:rPr>
              <a:t>Comment </a:t>
            </a:r>
            <a:r>
              <a:rPr lang="en-US" sz="3400" spc="340" dirty="0" err="1" smtClean="0">
                <a:solidFill>
                  <a:srgbClr val="FEFFF8"/>
                </a:solidFill>
              </a:rPr>
              <a:t>comprends-tu</a:t>
            </a:r>
            <a:r>
              <a:rPr lang="en-US" sz="3400" spc="340" dirty="0" smtClean="0">
                <a:solidFill>
                  <a:srgbClr val="FEFFF8"/>
                </a:solidFill>
              </a:rPr>
              <a:t> “</a:t>
            </a:r>
            <a:r>
              <a:rPr lang="en-US" sz="3400" spc="340" dirty="0" err="1" smtClean="0">
                <a:solidFill>
                  <a:srgbClr val="FEFFF8"/>
                </a:solidFill>
              </a:rPr>
              <a:t>être</a:t>
            </a:r>
            <a:r>
              <a:rPr lang="en-US" sz="3400" spc="340" dirty="0" smtClean="0">
                <a:solidFill>
                  <a:srgbClr val="FEFFF8"/>
                </a:solidFill>
              </a:rPr>
              <a:t> le </a:t>
            </a:r>
            <a:r>
              <a:rPr lang="en-US" sz="3400" spc="340" dirty="0" err="1" smtClean="0">
                <a:solidFill>
                  <a:srgbClr val="FEFFF8"/>
                </a:solidFill>
              </a:rPr>
              <a:t>serviteur</a:t>
            </a:r>
            <a:r>
              <a:rPr lang="en-US" sz="3400" spc="340" dirty="0" smtClean="0">
                <a:solidFill>
                  <a:srgbClr val="FEFFF8"/>
                </a:solidFill>
              </a:rPr>
              <a:t>” ?</a:t>
            </a:r>
            <a:endParaRPr lang="en-US" sz="3400" spc="340" dirty="0">
              <a:solidFill>
                <a:srgbClr val="FEFFF8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28800" y="7916896"/>
            <a:ext cx="1508760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fr-FR" sz="28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A cette époque là, laver les pieds des voyageurs qui se déplaçaient à pieds était un geste d’hospitalité, un service rendu et apprécié, et toujours accompli par un esclave.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7297400" y="9488746"/>
            <a:ext cx="304800" cy="37915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600">
                <a:solidFill>
                  <a:schemeClr val="accent4">
                    <a:lumMod val="50000"/>
                  </a:schemeClr>
                </a:solidFill>
              </a:rPr>
              <a:pPr/>
              <a:t>7</a:t>
            </a:fld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18218"/>
            <a:ext cx="13830300" cy="6514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800" spc="72" dirty="0" err="1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Quels</a:t>
            </a:r>
            <a:r>
              <a:rPr lang="en-US" sz="4800" spc="72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sz="4800" spc="72" dirty="0" err="1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gestes</a:t>
            </a:r>
            <a:r>
              <a:rPr lang="en-US" sz="4800" spc="72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sz="4800" spc="72" dirty="0" err="1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Jésus</a:t>
            </a:r>
            <a:r>
              <a:rPr lang="en-US" sz="4800" spc="72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 fait-</a:t>
            </a:r>
            <a:r>
              <a:rPr lang="en-US" sz="4800" spc="72" dirty="0" err="1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il</a:t>
            </a:r>
            <a:r>
              <a:rPr lang="en-US" sz="4800" spc="72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 pendant le </a:t>
            </a:r>
            <a:r>
              <a:rPr lang="en-US" sz="4800" spc="72" dirty="0" err="1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repas</a:t>
            </a:r>
            <a:r>
              <a:rPr lang="en-US" sz="4800" spc="72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 ?</a:t>
            </a:r>
            <a:endParaRPr lang="en-US" sz="4800" spc="72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50135" y="2247900"/>
            <a:ext cx="14094665" cy="75661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06"/>
              </a:lnSpc>
            </a:pPr>
            <a:r>
              <a:rPr lang="en-US" sz="4375" spc="87" dirty="0" err="1" smtClean="0">
                <a:solidFill>
                  <a:srgbClr val="FEFFF8"/>
                </a:solidFill>
                <a:latin typeface="+mj-lt"/>
              </a:rPr>
              <a:t>En</a:t>
            </a:r>
            <a:r>
              <a:rPr lang="en-US" sz="4375" spc="87" dirty="0" smtClean="0">
                <a:solidFill>
                  <a:srgbClr val="FEFFF8"/>
                </a:solidFill>
                <a:latin typeface="+mj-lt"/>
              </a:rPr>
              <a:t> se </a:t>
            </a:r>
            <a:r>
              <a:rPr lang="en-US" sz="4375" spc="87" dirty="0" err="1" smtClean="0">
                <a:solidFill>
                  <a:srgbClr val="FEFFF8"/>
                </a:solidFill>
                <a:latin typeface="+mj-lt"/>
              </a:rPr>
              <a:t>mettant</a:t>
            </a:r>
            <a:r>
              <a:rPr lang="en-US" sz="4375" spc="87" dirty="0" smtClean="0">
                <a:solidFill>
                  <a:srgbClr val="FEFFF8"/>
                </a:solidFill>
                <a:latin typeface="+mj-lt"/>
              </a:rPr>
              <a:t> au service des hommes, </a:t>
            </a:r>
            <a:r>
              <a:rPr lang="en-US" sz="4375" spc="87" dirty="0" err="1" smtClean="0">
                <a:solidFill>
                  <a:srgbClr val="FEFFF8"/>
                </a:solidFill>
                <a:latin typeface="+mj-lt"/>
              </a:rPr>
              <a:t>Jésus</a:t>
            </a:r>
            <a:r>
              <a:rPr lang="en-US" sz="4375" spc="87" dirty="0" smtClean="0">
                <a:solidFill>
                  <a:srgbClr val="FEFFF8"/>
                </a:solidFill>
                <a:latin typeface="+mj-lt"/>
              </a:rPr>
              <a:t> </a:t>
            </a:r>
            <a:r>
              <a:rPr lang="en-US" sz="4375" spc="87" dirty="0" err="1" smtClean="0">
                <a:solidFill>
                  <a:srgbClr val="FEFFF8"/>
                </a:solidFill>
                <a:latin typeface="+mj-lt"/>
              </a:rPr>
              <a:t>donne</a:t>
            </a:r>
            <a:r>
              <a:rPr lang="en-US" sz="4375" spc="87" dirty="0" smtClean="0">
                <a:solidFill>
                  <a:srgbClr val="FEFFF8"/>
                </a:solidFill>
                <a:latin typeface="+mj-lt"/>
              </a:rPr>
              <a:t> </a:t>
            </a:r>
            <a:r>
              <a:rPr lang="en-US" sz="4375" spc="87" dirty="0" err="1" smtClean="0">
                <a:solidFill>
                  <a:srgbClr val="FEFFF8"/>
                </a:solidFill>
                <a:latin typeface="+mj-lt"/>
              </a:rPr>
              <a:t>sa</a:t>
            </a:r>
            <a:r>
              <a:rPr lang="en-US" sz="4375" spc="87" dirty="0" smtClean="0">
                <a:solidFill>
                  <a:srgbClr val="FEFFF8"/>
                </a:solidFill>
                <a:latin typeface="+mj-lt"/>
              </a:rPr>
              <a:t> vie.</a:t>
            </a:r>
            <a:endParaRPr lang="en-US" sz="4375" spc="87" dirty="0">
              <a:solidFill>
                <a:srgbClr val="FEFFF8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96200" y="4125719"/>
            <a:ext cx="9577687" cy="13498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ts val="5040"/>
              </a:lnSpc>
            </a:pPr>
            <a:r>
              <a:rPr lang="en-US" sz="4000" spc="72" dirty="0" smtClean="0">
                <a:solidFill>
                  <a:schemeClr val="accent4">
                    <a:lumMod val="50000"/>
                  </a:schemeClr>
                </a:solidFill>
              </a:rPr>
              <a:t>Comment </a:t>
            </a:r>
            <a:r>
              <a:rPr lang="en-US" sz="4000" spc="72" dirty="0" err="1" smtClean="0">
                <a:solidFill>
                  <a:schemeClr val="accent4">
                    <a:lumMod val="50000"/>
                  </a:schemeClr>
                </a:solidFill>
              </a:rPr>
              <a:t>Jésus</a:t>
            </a:r>
            <a:r>
              <a:rPr lang="en-US" sz="4000" spc="72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spc="72" dirty="0" err="1" smtClean="0">
                <a:solidFill>
                  <a:schemeClr val="accent4">
                    <a:lumMod val="50000"/>
                  </a:schemeClr>
                </a:solidFill>
              </a:rPr>
              <a:t>explique</a:t>
            </a:r>
            <a:r>
              <a:rPr lang="en-US" sz="4000" spc="72" dirty="0" smtClean="0">
                <a:solidFill>
                  <a:schemeClr val="accent4">
                    <a:lumMod val="50000"/>
                  </a:schemeClr>
                </a:solidFill>
              </a:rPr>
              <a:t>-t-</a:t>
            </a:r>
            <a:r>
              <a:rPr lang="en-US" sz="4000" spc="72" dirty="0" err="1" smtClean="0">
                <a:solidFill>
                  <a:schemeClr val="accent4">
                    <a:lumMod val="50000"/>
                  </a:schemeClr>
                </a:solidFill>
              </a:rPr>
              <a:t>il</a:t>
            </a:r>
            <a:r>
              <a:rPr lang="en-US" sz="4000" spc="72" dirty="0" smtClean="0">
                <a:solidFill>
                  <a:schemeClr val="accent4">
                    <a:lumMod val="50000"/>
                  </a:schemeClr>
                </a:solidFill>
              </a:rPr>
              <a:t> à </a:t>
            </a:r>
            <a:r>
              <a:rPr lang="en-US" sz="4000" spc="72" dirty="0" err="1" smtClean="0">
                <a:solidFill>
                  <a:schemeClr val="accent4">
                    <a:lumMod val="50000"/>
                  </a:schemeClr>
                </a:solidFill>
              </a:rPr>
              <a:t>ses</a:t>
            </a:r>
            <a:r>
              <a:rPr lang="en-US" sz="4000" spc="72" dirty="0" smtClean="0">
                <a:solidFill>
                  <a:schemeClr val="accent4">
                    <a:lumMod val="50000"/>
                  </a:schemeClr>
                </a:solidFill>
              </a:rPr>
              <a:t> disciples </a:t>
            </a:r>
          </a:p>
          <a:p>
            <a:pPr>
              <a:lnSpc>
                <a:spcPts val="5040"/>
              </a:lnSpc>
            </a:pPr>
            <a:r>
              <a:rPr lang="en-US" sz="4000" spc="72" dirty="0" err="1" smtClean="0">
                <a:solidFill>
                  <a:schemeClr val="accent4">
                    <a:lumMod val="50000"/>
                  </a:schemeClr>
                </a:solidFill>
              </a:rPr>
              <a:t>ce</a:t>
            </a:r>
            <a:r>
              <a:rPr lang="en-US" sz="4000" spc="72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spc="72" dirty="0" err="1" smtClean="0">
                <a:solidFill>
                  <a:schemeClr val="accent4">
                    <a:lumMod val="50000"/>
                  </a:schemeClr>
                </a:solidFill>
              </a:rPr>
              <a:t>geste</a:t>
            </a:r>
            <a:r>
              <a:rPr lang="en-US" sz="4000" spc="72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spc="72" dirty="0" err="1" smtClean="0">
                <a:solidFill>
                  <a:schemeClr val="accent4">
                    <a:lumMod val="50000"/>
                  </a:schemeClr>
                </a:solidFill>
              </a:rPr>
              <a:t>qu’il</a:t>
            </a:r>
            <a:r>
              <a:rPr lang="en-US" sz="4000" spc="72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spc="72" dirty="0" err="1" smtClean="0">
                <a:solidFill>
                  <a:schemeClr val="accent4">
                    <a:lumMod val="50000"/>
                  </a:schemeClr>
                </a:solidFill>
              </a:rPr>
              <a:t>vient</a:t>
            </a:r>
            <a:r>
              <a:rPr lang="en-US" sz="4000" spc="72" dirty="0" smtClean="0">
                <a:solidFill>
                  <a:schemeClr val="accent4">
                    <a:lumMod val="50000"/>
                  </a:schemeClr>
                </a:solidFill>
              </a:rPr>
              <a:t> de faire </a:t>
            </a:r>
            <a:r>
              <a:rPr lang="en-US" sz="4000" spc="72" dirty="0">
                <a:solidFill>
                  <a:schemeClr val="accent4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39000" y="6743700"/>
            <a:ext cx="10831876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spc="110" dirty="0" err="1" smtClean="0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Relis</a:t>
            </a:r>
            <a:r>
              <a:rPr lang="en-US" sz="4000" spc="110" dirty="0" smtClean="0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le </a:t>
            </a:r>
            <a:r>
              <a:rPr lang="en-US" sz="4000" spc="110" dirty="0" err="1" smtClean="0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texte</a:t>
            </a:r>
            <a:r>
              <a:rPr lang="en-US" sz="4000" spc="110" dirty="0" smtClean="0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spc="110" dirty="0" err="1" smtClean="0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dans</a:t>
            </a:r>
            <a:r>
              <a:rPr lang="en-US" sz="4000" spc="110" dirty="0" smtClean="0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spc="110" dirty="0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ton </a:t>
            </a:r>
            <a:r>
              <a:rPr lang="en-US" sz="4000" spc="110" dirty="0" err="1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Théo</a:t>
            </a:r>
            <a:r>
              <a:rPr lang="en-US" sz="4000" spc="110" dirty="0">
                <a:solidFill>
                  <a:srgbClr val="FEFFF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Benjamin page 57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4224764"/>
            <a:ext cx="5598634" cy="4474965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7145000" y="9219482"/>
            <a:ext cx="381000" cy="41981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600">
                <a:solidFill>
                  <a:schemeClr val="accent4">
                    <a:lumMod val="50000"/>
                  </a:schemeClr>
                </a:solidFill>
              </a:rPr>
              <a:pPr/>
              <a:t>8</a:t>
            </a:fld>
            <a:endParaRPr lang="en-US" sz="160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6576" y="2019300"/>
            <a:ext cx="18169014" cy="7295625"/>
          </a:xfrm>
          <a:prstGeom prst="rect">
            <a:avLst/>
          </a:prstGeom>
          <a:solidFill>
            <a:srgbClr val="FEFFF8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48"/>
          <a:stretch/>
        </p:blipFill>
        <p:spPr>
          <a:xfrm>
            <a:off x="1600200" y="2552700"/>
            <a:ext cx="6261043" cy="420866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743200" y="7405116"/>
            <a:ext cx="3755649" cy="1227064"/>
            <a:chOff x="-979938" y="-6890"/>
            <a:chExt cx="6899706" cy="1636085"/>
          </a:xfrm>
        </p:grpSpPr>
        <p:sp>
          <p:nvSpPr>
            <p:cNvPr id="8" name="TextBox 8"/>
            <p:cNvSpPr txBox="1"/>
            <p:nvPr/>
          </p:nvSpPr>
          <p:spPr>
            <a:xfrm>
              <a:off x="-576881" y="-6890"/>
              <a:ext cx="6496649" cy="807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5400" spc="340" dirty="0" smtClean="0">
                  <a:solidFill>
                    <a:schemeClr val="accent4">
                      <a:lumMod val="50000"/>
                    </a:schemeClr>
                  </a:solidFill>
                  <a:latin typeface="Source Sans Pro"/>
                </a:rPr>
                <a:t>Le </a:t>
              </a:r>
              <a:r>
                <a:rPr lang="en-US" sz="5400" spc="340" dirty="0" err="1" smtClean="0">
                  <a:solidFill>
                    <a:schemeClr val="accent4">
                      <a:lumMod val="50000"/>
                    </a:schemeClr>
                  </a:solidFill>
                </a:rPr>
                <a:t>lépreux</a:t>
              </a:r>
              <a:endParaRPr lang="en-US" sz="5400" spc="34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979938" y="918402"/>
              <a:ext cx="6496649" cy="710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 dirty="0" smtClean="0">
                  <a:solidFill>
                    <a:schemeClr val="accent4">
                      <a:lumMod val="50000"/>
                    </a:schemeClr>
                  </a:solidFill>
                  <a:latin typeface="Source Sans Pro"/>
                </a:rPr>
                <a:t>Mc 1, </a:t>
              </a:r>
              <a:r>
                <a:rPr lang="en-US" sz="3000" spc="30" dirty="0" smtClean="0">
                  <a:solidFill>
                    <a:schemeClr val="accent4">
                      <a:lumMod val="50000"/>
                    </a:schemeClr>
                  </a:solidFill>
                </a:rPr>
                <a:t>40-45</a:t>
              </a:r>
              <a:endParaRPr lang="en-US" sz="3000" spc="3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782300" y="7376552"/>
            <a:ext cx="5497000" cy="1620407"/>
            <a:chOff x="0" y="-28575"/>
            <a:chExt cx="6496649" cy="142230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28575"/>
              <a:ext cx="6496649" cy="1027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5400" spc="30" dirty="0" err="1">
                  <a:solidFill>
                    <a:schemeClr val="accent4">
                      <a:lumMod val="50000"/>
                    </a:schemeClr>
                  </a:solidFill>
                </a:rPr>
                <a:t>Guérison</a:t>
              </a:r>
              <a:r>
                <a:rPr lang="en-US" sz="5400" spc="3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</a:p>
            <a:p>
              <a:pPr algn="ctr">
                <a:lnSpc>
                  <a:spcPts val="4420"/>
                </a:lnSpc>
              </a:pPr>
              <a:r>
                <a:rPr lang="en-US" sz="5400" spc="30" dirty="0">
                  <a:solidFill>
                    <a:schemeClr val="accent4">
                      <a:lumMod val="50000"/>
                    </a:schemeClr>
                  </a:solidFill>
                </a:rPr>
                <a:t>d’un </a:t>
              </a:r>
              <a:r>
                <a:rPr lang="en-US" sz="5400" spc="30" dirty="0" err="1">
                  <a:solidFill>
                    <a:schemeClr val="accent4">
                      <a:lumMod val="50000"/>
                    </a:schemeClr>
                  </a:solidFill>
                </a:rPr>
                <a:t>sourd-muet</a:t>
              </a:r>
              <a:endParaRPr lang="en-US" sz="5400" spc="3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25805"/>
              <a:ext cx="6496649" cy="467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 dirty="0" smtClean="0">
                  <a:solidFill>
                    <a:schemeClr val="accent4">
                      <a:lumMod val="50000"/>
                    </a:schemeClr>
                  </a:solidFill>
                  <a:latin typeface="Source Sans Pro"/>
                </a:rPr>
                <a:t>Mc 7, 31-35</a:t>
              </a:r>
              <a:endParaRPr lang="en-US" sz="3000" spc="30" dirty="0">
                <a:solidFill>
                  <a:schemeClr val="accent4">
                    <a:lumMod val="50000"/>
                  </a:schemeClr>
                </a:solidFill>
                <a:latin typeface="Source Sans Pro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71440" y="785782"/>
            <a:ext cx="1713553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Rappelons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-nous que </a:t>
            </a:r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ce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n’est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pas </a:t>
            </a:r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seulement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en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lavant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les </a:t>
            </a:r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pieds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de </a:t>
            </a:r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ses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disciples que </a:t>
            </a:r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Jésus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s’est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fait </a:t>
            </a:r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serviteur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. Il y a </a:t>
            </a:r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eu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d’autres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moments </a:t>
            </a:r>
            <a:r>
              <a:rPr lang="fr-FR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où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il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a </a:t>
            </a:r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servi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et </a:t>
            </a:r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donné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spc="12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sa</a:t>
            </a:r>
            <a:r>
              <a:rPr lang="en-US" sz="3600" b="1" spc="12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vie</a:t>
            </a:r>
            <a:endParaRPr lang="en-US" sz="3600" b="1" spc="12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73"/>
          <a:stretch/>
        </p:blipFill>
        <p:spPr>
          <a:xfrm>
            <a:off x="10439400" y="2687477"/>
            <a:ext cx="6182800" cy="422187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6840200" y="9365965"/>
            <a:ext cx="505900" cy="425735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fld id="{B6F15528-21DE-4FAA-801E-634DDDAF4B2B}" type="slidenum">
              <a:rPr lang="en-US" sz="1600">
                <a:solidFill>
                  <a:schemeClr val="accent4">
                    <a:lumMod val="50000"/>
                  </a:schemeClr>
                </a:solidFill>
              </a:rPr>
              <a:pPr/>
              <a:t>9</a:t>
            </a:fld>
            <a:endParaRPr lang="en-US" sz="160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35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7259</TotalTime>
  <Words>800</Words>
  <Application>Microsoft Office PowerPoint</Application>
  <PresentationFormat>Personnalisé</PresentationFormat>
  <Paragraphs>109</Paragraphs>
  <Slides>19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Arial</vt:lpstr>
      <vt:lpstr>Calibri</vt:lpstr>
      <vt:lpstr>Arial Black</vt:lpstr>
      <vt:lpstr>Cambria</vt:lpstr>
      <vt:lpstr>Bookman Old Style</vt:lpstr>
      <vt:lpstr>Georgia</vt:lpstr>
      <vt:lpstr>Lucida Console</vt:lpstr>
      <vt:lpstr>Comic Sans MS</vt:lpstr>
      <vt:lpstr>Source Sans Pro</vt:lpstr>
      <vt:lpstr>Office Theme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Crème Réligieux Église Présentation</dc:title>
  <dc:creator>Annick</dc:creator>
  <cp:lastModifiedBy>Nathalie</cp:lastModifiedBy>
  <cp:revision>72</cp:revision>
  <dcterms:created xsi:type="dcterms:W3CDTF">2006-08-16T00:00:00Z</dcterms:created>
  <dcterms:modified xsi:type="dcterms:W3CDTF">2021-03-11T18:00:50Z</dcterms:modified>
  <dc:identifier>DAEUgsSs0ZQ</dc:identifier>
</cp:coreProperties>
</file>